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9"/>
  </p:notesMasterIdLst>
  <p:handoutMasterIdLst>
    <p:handoutMasterId r:id="rId10"/>
  </p:handoutMasterIdLst>
  <p:sldIdLst>
    <p:sldId id="1627" r:id="rId2"/>
    <p:sldId id="1781" r:id="rId3"/>
    <p:sldId id="2147477230" r:id="rId4"/>
    <p:sldId id="2147477231" r:id="rId5"/>
    <p:sldId id="2147477232" r:id="rId6"/>
    <p:sldId id="2134805638" r:id="rId7"/>
    <p:sldId id="2134805601" r:id="rId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41"/>
    <a:srgbClr val="FF6600"/>
    <a:srgbClr val="FFFFFF"/>
    <a:srgbClr val="4BCBEE"/>
    <a:srgbClr val="1392B4"/>
    <a:srgbClr val="0B556A"/>
    <a:srgbClr val="59B4D9"/>
    <a:srgbClr val="EBEBEB"/>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D78D51-D138-4DD7-A5EE-E968D756DE14}" v="24" dt="2023-04-28T20:03:09.9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2145" autoAdjust="0"/>
  </p:normalViewPr>
  <p:slideViewPr>
    <p:cSldViewPr snapToGrid="0">
      <p:cViewPr varScale="1">
        <p:scale>
          <a:sx n="76" d="100"/>
          <a:sy n="76" d="100"/>
        </p:scale>
        <p:origin x="356"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5/16/2023 8:56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5/16/2023 8:55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ai/responsible-ai"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dirty="0"/>
              <a:t>Before delivering this presentation, review the associated module on Microsoft Learn (https://aka.ms/mslearn-intro-azure-openai</a:t>
            </a:r>
            <a:r>
              <a:rPr lang="en-US" sz="1200" b="0" i="0" dirty="0">
                <a:solidFill>
                  <a:schemeClr val="tx2"/>
                </a:solidFill>
              </a:rPr>
              <a:t>)</a:t>
            </a:r>
            <a:r>
              <a:rPr lang="en-US" sz="1100" b="0" i="0" dirty="0"/>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100" b="0" i="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dirty="0"/>
              <a:t>The goal of this presentation is to provide a high-level introduction to generative AI in general and the Azure OpenAI service in particular. The presentation does not get into implementation-level details, but sets out the context for the Azure OpenAI service and describes at a high level the kinds of task it can be used to perform.</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100" b="0" i="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dirty="0"/>
              <a:t>The estimated time to present these slides is 30 minutes.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slide presents an approximate timeline of the evolution of artificial intelligence. Each major milestone in the evolution builds on the previous ones.</a:t>
            </a:r>
          </a:p>
          <a:p>
            <a:r>
              <a:rPr lang="en-US" i="0" dirty="0"/>
              <a:t>Note that </a:t>
            </a:r>
            <a:r>
              <a:rPr lang="en-US" i="1" dirty="0"/>
              <a:t>most</a:t>
            </a:r>
            <a:r>
              <a:rPr lang="en-US" i="0" dirty="0"/>
              <a:t> (but not all) generative AI models are based on deep learning training techniques, so we show generative AI as a subset of deep learning.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0804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shows Azure OpenAI service in the context of AI technologies in the overall Microsoft cloud ecosystem.</a:t>
            </a:r>
          </a:p>
          <a:p>
            <a:r>
              <a:rPr lang="en-US" dirty="0"/>
              <a:t>Azure OpenAI service is a set of pre-created, customizable models that application developers can consume in their own applications to implement generative AI functionality.</a:t>
            </a:r>
          </a:p>
          <a:p>
            <a:r>
              <a:rPr lang="en-US" dirty="0"/>
              <a:t>The models in Azure OpenAI service are derived from open source models developed by OpenAI, a research company specializing in the development of cutting edge machine learning models. While you can use the models directly from OpenAI, their inclusion in their Azure OpenAI service means that you can take advantage of the benefits of the Azure platform when using them. In particular, using the models in Azure enables you to control secure access and protect the data that is submitted to and returned from the models. You also get the benefits of a highly scalable cloud platform with a consistent authentication and authorization model and close integration between infrastructure, data, and application services – enabling you to create custom applications that are secure and highly performant.</a:t>
            </a:r>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dirty="0"/>
          </a:p>
        </p:txBody>
      </p:sp>
    </p:spTree>
    <p:extLst>
      <p:ext uri="{BB962C8B-B14F-4D97-AF65-F5344CB8AC3E}">
        <p14:creationId xmlns:p14="http://schemas.microsoft.com/office/powerpoint/2010/main" val="3795712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describes some high-level basic examples, categorized into three main types of task (language generation, code generation, and image generation). In reality, language generation includes a wide range of tasks, such as </a:t>
            </a:r>
            <a:r>
              <a:rPr lang="en-US" i="1" dirty="0"/>
              <a:t>text completion</a:t>
            </a:r>
            <a:r>
              <a:rPr lang="en-US" dirty="0"/>
              <a:t>, </a:t>
            </a:r>
            <a:r>
              <a:rPr lang="en-US" i="1" dirty="0"/>
              <a:t>question answering</a:t>
            </a:r>
            <a:r>
              <a:rPr lang="en-US" dirty="0"/>
              <a:t>, </a:t>
            </a:r>
            <a:r>
              <a:rPr lang="en-US" i="1" dirty="0"/>
              <a:t>text summarization</a:t>
            </a:r>
            <a:r>
              <a:rPr lang="en-US" dirty="0"/>
              <a:t>, </a:t>
            </a:r>
            <a:r>
              <a:rPr lang="en-US" i="1" dirty="0"/>
              <a:t>text classification</a:t>
            </a:r>
            <a:r>
              <a:rPr lang="en-US" dirty="0"/>
              <a:t>, and others. Additionally, more advanced models are optimized for </a:t>
            </a:r>
            <a:r>
              <a:rPr lang="en-US" i="1" dirty="0"/>
              <a:t>chat</a:t>
            </a:r>
            <a:r>
              <a:rPr lang="en-US" i="0" dirty="0"/>
              <a:t> functionality, and are seeded with a “setup” statement to provide a context for the chat agent. Subsequent user-submitted prompts result in relevant answers within the context of the setup description.</a:t>
            </a:r>
          </a:p>
          <a:p>
            <a:endParaRPr lang="en-US" i="0" dirty="0"/>
          </a:p>
          <a:p>
            <a:r>
              <a:rPr lang="en-US" i="0" dirty="0"/>
              <a:t>Note that image generation requires the DALL-E model. At the time of writing, DALL-E is available by invitation only.</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139912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students are unfamiliar with Microsoft’s principles for responsible AI, encourage them to explore the resources at </a:t>
            </a:r>
            <a:r>
              <a:rPr lang="en-US" sz="900" dirty="0">
                <a:solidFill>
                  <a:schemeClr val="tx2">
                    <a:lumMod val="60000"/>
                    <a:lumOff val="40000"/>
                  </a:schemeClr>
                </a:solidFill>
                <a:hlinkClick r:id="rId3">
                  <a:extLst>
                    <a:ext uri="{A12FA001-AC4F-418D-AE19-62706E023703}">
                      <ahyp:hlinkClr xmlns:ahyp="http://schemas.microsoft.com/office/drawing/2018/hyperlinkcolor" val="tx"/>
                    </a:ext>
                  </a:extLst>
                </a:hlinkClick>
              </a:rPr>
              <a:t>https://www.microsoft.com/ai/responsible-ai</a:t>
            </a:r>
            <a:r>
              <a:rPr lang="en-US" sz="900" dirty="0">
                <a:solidFill>
                  <a:schemeClr val="tx2">
                    <a:lumMod val="60000"/>
                    <a:lumOff val="40000"/>
                  </a:schemeClr>
                </a:solidFill>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92029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Allow students a few minutes to think about the questions, and then use the animated slide to reveal the correct answers.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6179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Encourage students to review the online material on Microsoft Learn on which this presentation is based.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93003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918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735" r:id="rId73"/>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sv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3.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10" Type="http://schemas.openxmlformats.org/officeDocument/2006/relationships/image" Target="../media/image21.sv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hyperlink" Target="https://learn.microsoft.com/legal/cognitive-services/openai/transparency-note" TargetMode="External"/><Relationship Id="rId2" Type="http://schemas.openxmlformats.org/officeDocument/2006/relationships/notesSlide" Target="../notesSlides/notesSlide5.xml"/><Relationship Id="rId16" Type="http://schemas.openxmlformats.org/officeDocument/2006/relationships/hyperlink" Target="https://learn.microsoft.com/legal/cognitive-services/openai/limited-access" TargetMode="External"/><Relationship Id="rId1" Type="http://schemas.openxmlformats.org/officeDocument/2006/relationships/slideLayout" Target="../slideLayouts/slideLayout73.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hyperlink" Target="https://www.microsoft.com/ai/responsible-ai" TargetMode="External"/><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openxmlformats.org/officeDocument/2006/relationships/image" Target="../media/image53.svg"/></Relationships>
</file>

<file path=ppt/slides/_rels/slide7.xml.rels><?xml version="1.0" encoding="UTF-8" standalone="yes"?>
<Relationships xmlns="http://schemas.openxmlformats.org/package/2006/relationships"><Relationship Id="rId3" Type="http://schemas.openxmlformats.org/officeDocument/2006/relationships/hyperlink" Target="https://aka.ms/mslearn-intro-azure-openai"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5.sv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95418"/>
            <a:ext cx="4466512" cy="1730134"/>
          </a:xfrm>
        </p:spPr>
        <p:txBody>
          <a:bodyPr/>
          <a:lstStyle/>
          <a:p>
            <a:r>
              <a:rPr lang="en-US" dirty="0"/>
              <a:t>Introduction to Azure OpenAI Service</a:t>
            </a:r>
            <a:endParaRPr lang="en-US" dirty="0">
              <a:solidFill>
                <a:schemeClr val="tx1"/>
              </a:solidFill>
            </a:endParaRP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Down 55" descr="Timeline for AI evolution from 1956 to 2021">
            <a:extLst>
              <a:ext uri="{FF2B5EF4-FFF2-40B4-BE49-F238E27FC236}">
                <a16:creationId xmlns:a16="http://schemas.microsoft.com/office/drawing/2014/main" id="{96AC52D8-7B2B-086C-B184-936767CAF5BC}"/>
              </a:ext>
            </a:extLst>
          </p:cNvPr>
          <p:cNvSpPr/>
          <p:nvPr/>
        </p:nvSpPr>
        <p:spPr bwMode="auto">
          <a:xfrm>
            <a:off x="5768147" y="922283"/>
            <a:ext cx="1241524" cy="5612521"/>
          </a:xfrm>
          <a:prstGeom prst="downArrow">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18D269D7-507C-1A9D-7BFB-D6C48F3538DE}"/>
              </a:ext>
            </a:extLst>
          </p:cNvPr>
          <p:cNvSpPr>
            <a:spLocks noGrp="1"/>
          </p:cNvSpPr>
          <p:nvPr>
            <p:ph type="title"/>
          </p:nvPr>
        </p:nvSpPr>
        <p:spPr>
          <a:xfrm>
            <a:off x="425366" y="390780"/>
            <a:ext cx="11341268" cy="680196"/>
          </a:xfrm>
        </p:spPr>
        <p:txBody>
          <a:bodyPr/>
          <a:lstStyle/>
          <a:p>
            <a:r>
              <a:rPr lang="en-US" dirty="0"/>
              <a:t>What is generative AI?</a:t>
            </a:r>
          </a:p>
        </p:txBody>
      </p:sp>
      <p:cxnSp>
        <p:nvCxnSpPr>
          <p:cNvPr id="17" name="Straight Connector 16">
            <a:extLst>
              <a:ext uri="{FF2B5EF4-FFF2-40B4-BE49-F238E27FC236}">
                <a16:creationId xmlns:a16="http://schemas.microsoft.com/office/drawing/2014/main" id="{897EABF6-A8D2-7A40-E728-79B801C74C81}"/>
              </a:ext>
              <a:ext uri="{C183D7F6-B498-43B3-948B-1728B52AA6E4}">
                <adec:decorative xmlns:adec="http://schemas.microsoft.com/office/drawing/2017/decorative" val="1"/>
              </a:ext>
            </a:extLst>
          </p:cNvPr>
          <p:cNvCxnSpPr>
            <a:cxnSpLocks/>
          </p:cNvCxnSpPr>
          <p:nvPr/>
        </p:nvCxnSpPr>
        <p:spPr>
          <a:xfrm>
            <a:off x="7009670" y="2335390"/>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A9FFB-EAA7-912C-3719-70532E6CFA48}"/>
              </a:ext>
              <a:ext uri="{C183D7F6-B498-43B3-948B-1728B52AA6E4}">
                <adec:decorative xmlns:adec="http://schemas.microsoft.com/office/drawing/2017/decorative" val="1"/>
              </a:ext>
            </a:extLst>
          </p:cNvPr>
          <p:cNvCxnSpPr>
            <a:cxnSpLocks/>
          </p:cNvCxnSpPr>
          <p:nvPr/>
        </p:nvCxnSpPr>
        <p:spPr>
          <a:xfrm>
            <a:off x="7009670" y="3814574"/>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049F54-EC0D-CFCD-A4C3-2A8F9DB773F0}"/>
              </a:ext>
              <a:ext uri="{C183D7F6-B498-43B3-948B-1728B52AA6E4}">
                <adec:decorative xmlns:adec="http://schemas.microsoft.com/office/drawing/2017/decorative" val="1"/>
              </a:ext>
            </a:extLst>
          </p:cNvPr>
          <p:cNvCxnSpPr>
            <a:cxnSpLocks/>
          </p:cNvCxnSpPr>
          <p:nvPr/>
        </p:nvCxnSpPr>
        <p:spPr>
          <a:xfrm>
            <a:off x="7009670" y="5254350"/>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descr="1956">
            <a:extLst>
              <a:ext uri="{FF2B5EF4-FFF2-40B4-BE49-F238E27FC236}">
                <a16:creationId xmlns:a16="http://schemas.microsoft.com/office/drawing/2014/main" id="{91C1A872-0A34-DB70-A3F0-53240F2CECF7}"/>
              </a:ext>
            </a:extLst>
          </p:cNvPr>
          <p:cNvGrpSpPr/>
          <p:nvPr/>
        </p:nvGrpSpPr>
        <p:grpSpPr>
          <a:xfrm>
            <a:off x="6134597" y="1132452"/>
            <a:ext cx="477254" cy="365740"/>
            <a:chOff x="5857905" y="-477659"/>
            <a:chExt cx="477254" cy="365740"/>
          </a:xfrm>
        </p:grpSpPr>
        <p:sp>
          <p:nvSpPr>
            <p:cNvPr id="34" name="Freeform: Shape 33">
              <a:extLst>
                <a:ext uri="{FF2B5EF4-FFF2-40B4-BE49-F238E27FC236}">
                  <a16:creationId xmlns:a16="http://schemas.microsoft.com/office/drawing/2014/main" id="{39552E90-26D9-48C5-E730-7C13C8CE095A}"/>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1956</a:t>
              </a:r>
              <a:endParaRPr lang="en-US" sz="1400" b="1" dirty="0"/>
            </a:p>
          </p:txBody>
        </p:sp>
        <p:sp>
          <p:nvSpPr>
            <p:cNvPr id="35" name="Freeform: Shape 34">
              <a:extLst>
                <a:ext uri="{FF2B5EF4-FFF2-40B4-BE49-F238E27FC236}">
                  <a16:creationId xmlns:a16="http://schemas.microsoft.com/office/drawing/2014/main" id="{6249FCDA-24FA-A6B9-245A-5AF7D3D17CE5}"/>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6" name="Text Placeholder 7">
            <a:extLst>
              <a:ext uri="{FF2B5EF4-FFF2-40B4-BE49-F238E27FC236}">
                <a16:creationId xmlns:a16="http://schemas.microsoft.com/office/drawing/2014/main" id="{58744BBF-811D-09D6-C175-97068512F6A9}"/>
              </a:ext>
            </a:extLst>
          </p:cNvPr>
          <p:cNvSpPr txBox="1">
            <a:spLocks/>
          </p:cNvSpPr>
          <p:nvPr/>
        </p:nvSpPr>
        <p:spPr>
          <a:xfrm>
            <a:off x="7009670" y="1132452"/>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tx1"/>
                </a:solidFill>
                <a:effectLst/>
                <a:uLnTx/>
                <a:uFillTx/>
                <a:latin typeface="+mj-lt"/>
                <a:ea typeface="+mn-ea"/>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rPr>
              <a:t>the field of computer science that seeks to create intelligent machines that can replicate or exceed human intelligence</a:t>
            </a:r>
          </a:p>
        </p:txBody>
      </p:sp>
      <p:grpSp>
        <p:nvGrpSpPr>
          <p:cNvPr id="38" name="Group 37" descr="1997">
            <a:extLst>
              <a:ext uri="{FF2B5EF4-FFF2-40B4-BE49-F238E27FC236}">
                <a16:creationId xmlns:a16="http://schemas.microsoft.com/office/drawing/2014/main" id="{33A0D1DC-932C-031C-B300-4BD32D747D21}"/>
              </a:ext>
            </a:extLst>
          </p:cNvPr>
          <p:cNvGrpSpPr/>
          <p:nvPr/>
        </p:nvGrpSpPr>
        <p:grpSpPr>
          <a:xfrm>
            <a:off x="6134597" y="2540691"/>
            <a:ext cx="477254" cy="365740"/>
            <a:chOff x="5857905" y="-477659"/>
            <a:chExt cx="477254" cy="365740"/>
          </a:xfrm>
        </p:grpSpPr>
        <p:sp>
          <p:nvSpPr>
            <p:cNvPr id="39" name="Freeform: Shape 38">
              <a:extLst>
                <a:ext uri="{FF2B5EF4-FFF2-40B4-BE49-F238E27FC236}">
                  <a16:creationId xmlns:a16="http://schemas.microsoft.com/office/drawing/2014/main" id="{4D8A3231-0DF6-E4F4-CDA2-DC5073992B80}"/>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1997</a:t>
              </a:r>
              <a:endParaRPr lang="en-US" sz="1400" b="1" dirty="0"/>
            </a:p>
          </p:txBody>
        </p:sp>
        <p:sp>
          <p:nvSpPr>
            <p:cNvPr id="40" name="Freeform: Shape 39">
              <a:extLst>
                <a:ext uri="{FF2B5EF4-FFF2-40B4-BE49-F238E27FC236}">
                  <a16:creationId xmlns:a16="http://schemas.microsoft.com/office/drawing/2014/main" id="{81FF5E51-1A13-5400-B0D4-AA95386ED690}"/>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41" name="Text Placeholder 8">
            <a:extLst>
              <a:ext uri="{FF2B5EF4-FFF2-40B4-BE49-F238E27FC236}">
                <a16:creationId xmlns:a16="http://schemas.microsoft.com/office/drawing/2014/main" id="{B9A68E73-C548-61BE-1ECF-7C198910D127}"/>
              </a:ext>
            </a:extLst>
          </p:cNvPr>
          <p:cNvSpPr txBox="1">
            <a:spLocks/>
          </p:cNvSpPr>
          <p:nvPr/>
        </p:nvSpPr>
        <p:spPr>
          <a:xfrm>
            <a:off x="7009670" y="2540692"/>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chemeClr val="tx1"/>
                </a:solidFill>
                <a:latin typeface="+mj-lt"/>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rPr>
              <a:t>subset of AI that enables machines to learn from existing data and improve upon that data to make decisions or predictions</a:t>
            </a:r>
          </a:p>
        </p:txBody>
      </p:sp>
      <p:grpSp>
        <p:nvGrpSpPr>
          <p:cNvPr id="43" name="Group 42" descr="2017">
            <a:extLst>
              <a:ext uri="{FF2B5EF4-FFF2-40B4-BE49-F238E27FC236}">
                <a16:creationId xmlns:a16="http://schemas.microsoft.com/office/drawing/2014/main" id="{8BCAB41A-A9D0-F45D-ABFE-986F0260F419}"/>
              </a:ext>
            </a:extLst>
          </p:cNvPr>
          <p:cNvGrpSpPr/>
          <p:nvPr/>
        </p:nvGrpSpPr>
        <p:grpSpPr>
          <a:xfrm>
            <a:off x="6134597" y="3948934"/>
            <a:ext cx="477254" cy="365740"/>
            <a:chOff x="5857905" y="-477659"/>
            <a:chExt cx="477254" cy="365740"/>
          </a:xfrm>
        </p:grpSpPr>
        <p:sp>
          <p:nvSpPr>
            <p:cNvPr id="44" name="Freeform: Shape 43">
              <a:extLst>
                <a:ext uri="{FF2B5EF4-FFF2-40B4-BE49-F238E27FC236}">
                  <a16:creationId xmlns:a16="http://schemas.microsoft.com/office/drawing/2014/main" id="{0DE4151E-3C80-615E-E290-0AEE7A78A985}"/>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2017</a:t>
              </a:r>
              <a:endParaRPr lang="en-US" sz="1400" b="1" dirty="0"/>
            </a:p>
          </p:txBody>
        </p:sp>
        <p:sp>
          <p:nvSpPr>
            <p:cNvPr id="45" name="Freeform: Shape 44">
              <a:extLst>
                <a:ext uri="{FF2B5EF4-FFF2-40B4-BE49-F238E27FC236}">
                  <a16:creationId xmlns:a16="http://schemas.microsoft.com/office/drawing/2014/main" id="{8D93799C-7C34-9D26-7B07-C6886D313AE6}"/>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46" name="Text Placeholder 13">
            <a:extLst>
              <a:ext uri="{FF2B5EF4-FFF2-40B4-BE49-F238E27FC236}">
                <a16:creationId xmlns:a16="http://schemas.microsoft.com/office/drawing/2014/main" id="{A9450E51-5305-2E05-087E-70DAE1483715}"/>
              </a:ext>
            </a:extLst>
          </p:cNvPr>
          <p:cNvSpPr txBox="1">
            <a:spLocks/>
          </p:cNvSpPr>
          <p:nvPr/>
        </p:nvSpPr>
        <p:spPr>
          <a:xfrm>
            <a:off x="7009670" y="3948936"/>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chemeClr val="tx1"/>
                </a:solidFill>
                <a:latin typeface="+mj-lt"/>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rPr>
              <a:t>a machine learning technique in which layers of neural networks are used to process data and make decisions</a:t>
            </a:r>
          </a:p>
        </p:txBody>
      </p:sp>
      <p:grpSp>
        <p:nvGrpSpPr>
          <p:cNvPr id="2" name="Group 1" descr="A nested hierarchy of Artificial Intelligence, Machine learning, Deep Learning, and Generative AI">
            <a:extLst>
              <a:ext uri="{FF2B5EF4-FFF2-40B4-BE49-F238E27FC236}">
                <a16:creationId xmlns:a16="http://schemas.microsoft.com/office/drawing/2014/main" id="{13CB772F-08A6-B18C-C2E1-DA5337AB76BE}"/>
              </a:ext>
            </a:extLst>
          </p:cNvPr>
          <p:cNvGrpSpPr/>
          <p:nvPr/>
        </p:nvGrpSpPr>
        <p:grpSpPr>
          <a:xfrm>
            <a:off x="584200" y="1417469"/>
            <a:ext cx="4515730" cy="4842803"/>
            <a:chOff x="584200" y="1417469"/>
            <a:chExt cx="4515730" cy="4842803"/>
          </a:xfrm>
        </p:grpSpPr>
        <p:sp>
          <p:nvSpPr>
            <p:cNvPr id="30" name="Rectangle: Rounded Corners 29">
              <a:extLst>
                <a:ext uri="{FF2B5EF4-FFF2-40B4-BE49-F238E27FC236}">
                  <a16:creationId xmlns:a16="http://schemas.microsoft.com/office/drawing/2014/main" id="{3E6D970F-9EEB-DCBC-6D3E-6D5247C6F17A}"/>
                </a:ext>
                <a:ext uri="{C183D7F6-B498-43B3-948B-1728B52AA6E4}">
                  <adec:decorative xmlns:adec="http://schemas.microsoft.com/office/drawing/2017/decorative" val="0"/>
                </a:ext>
              </a:extLst>
            </p:cNvPr>
            <p:cNvSpPr/>
            <p:nvPr/>
          </p:nvSpPr>
          <p:spPr bwMode="auto">
            <a:xfrm>
              <a:off x="584200" y="1417469"/>
              <a:ext cx="4515730" cy="4842803"/>
            </a:xfrm>
            <a:prstGeom prst="roundRect">
              <a:avLst>
                <a:gd name="adj" fmla="val 2268"/>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dirty="0">
                  <a:gradFill>
                    <a:gsLst>
                      <a:gs pos="2917">
                        <a:srgbClr val="FFFFFF"/>
                      </a:gs>
                      <a:gs pos="30000">
                        <a:srgbClr val="FFFFFF"/>
                      </a:gs>
                    </a:gsLst>
                    <a:lin ang="5400000" scaled="0"/>
                  </a:gradFill>
                  <a:latin typeface="+mj-lt"/>
                </a:rPr>
                <a:t>Artificial Intelligence</a:t>
              </a:r>
            </a:p>
            <a:p>
              <a:pPr defTabSz="914400">
                <a:defRPr/>
              </a:pPr>
              <a:endParaRPr lang="en-AU" sz="2000" b="1" dirty="0">
                <a:gradFill>
                  <a:gsLst>
                    <a:gs pos="2917">
                      <a:srgbClr val="FFFFFF"/>
                    </a:gs>
                    <a:gs pos="30000">
                      <a:srgbClr val="FFFFFF"/>
                    </a:gs>
                  </a:gsLst>
                  <a:lin ang="5400000" scaled="0"/>
                </a:gradFill>
                <a:latin typeface="+mj-lt"/>
              </a:endParaRPr>
            </a:p>
          </p:txBody>
        </p:sp>
        <p:sp>
          <p:nvSpPr>
            <p:cNvPr id="37" name="Rectangle: Rounded Corners 36">
              <a:extLst>
                <a:ext uri="{FF2B5EF4-FFF2-40B4-BE49-F238E27FC236}">
                  <a16:creationId xmlns:a16="http://schemas.microsoft.com/office/drawing/2014/main" id="{187536BF-853E-23BE-865E-E19FAC7A5243}"/>
                </a:ext>
                <a:ext uri="{C183D7F6-B498-43B3-948B-1728B52AA6E4}">
                  <adec:decorative xmlns:adec="http://schemas.microsoft.com/office/drawing/2017/decorative" val="0"/>
                </a:ext>
              </a:extLst>
            </p:cNvPr>
            <p:cNvSpPr/>
            <p:nvPr/>
          </p:nvSpPr>
          <p:spPr bwMode="auto">
            <a:xfrm>
              <a:off x="1245381" y="2396359"/>
              <a:ext cx="3780693" cy="3786544"/>
            </a:xfrm>
            <a:prstGeom prst="roundRect">
              <a:avLst>
                <a:gd name="adj" fmla="val 3938"/>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dirty="0">
                  <a:gradFill>
                    <a:gsLst>
                      <a:gs pos="2917">
                        <a:srgbClr val="FFFFFF"/>
                      </a:gs>
                      <a:gs pos="30000">
                        <a:srgbClr val="FFFFFF"/>
                      </a:gs>
                    </a:gsLst>
                    <a:lin ang="5400000" scaled="0"/>
                  </a:gradFill>
                  <a:latin typeface="+mj-lt"/>
                </a:rPr>
                <a:t>Machine Learning</a:t>
              </a:r>
            </a:p>
            <a:p>
              <a:pPr defTabSz="914400">
                <a:defRPr/>
              </a:pPr>
              <a:endParaRPr lang="en-AU" sz="2000" b="1" dirty="0">
                <a:gradFill>
                  <a:gsLst>
                    <a:gs pos="2917">
                      <a:srgbClr val="FFFFFF"/>
                    </a:gs>
                    <a:gs pos="30000">
                      <a:srgbClr val="FFFFFF"/>
                    </a:gs>
                  </a:gsLst>
                  <a:lin ang="5400000" scaled="0"/>
                </a:gradFill>
                <a:latin typeface="+mj-lt"/>
              </a:endParaRPr>
            </a:p>
          </p:txBody>
        </p:sp>
        <p:sp>
          <p:nvSpPr>
            <p:cNvPr id="42" name="Rectangle: Rounded Corners 41">
              <a:extLst>
                <a:ext uri="{FF2B5EF4-FFF2-40B4-BE49-F238E27FC236}">
                  <a16:creationId xmlns:a16="http://schemas.microsoft.com/office/drawing/2014/main" id="{70678DCF-FD80-3B5A-6791-E9D0C919F365}"/>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400">
                <a:defRPr/>
              </a:pPr>
              <a:r>
                <a:rPr lang="en-AU" sz="2000" b="1" dirty="0">
                  <a:gradFill>
                    <a:gsLst>
                      <a:gs pos="2917">
                        <a:srgbClr val="FFFFFF"/>
                      </a:gs>
                      <a:gs pos="30000">
                        <a:srgbClr val="FFFFFF"/>
                      </a:gs>
                    </a:gsLst>
                    <a:lin ang="5400000" scaled="0"/>
                  </a:gradFill>
                  <a:latin typeface="+mj-lt"/>
                </a:rPr>
                <a:t>Deep Learning</a:t>
              </a:r>
            </a:p>
            <a:p>
              <a:pPr defTabSz="914400">
                <a:defRPr/>
              </a:pPr>
              <a:endParaRPr lang="en-AU" sz="2000" b="1" dirty="0">
                <a:gradFill>
                  <a:gsLst>
                    <a:gs pos="2917">
                      <a:srgbClr val="FFFFFF"/>
                    </a:gs>
                    <a:gs pos="30000">
                      <a:srgbClr val="FFFFFF"/>
                    </a:gs>
                  </a:gsLst>
                  <a:lin ang="5400000" scaled="0"/>
                </a:gradFill>
                <a:latin typeface="+mj-lt"/>
              </a:endParaRPr>
            </a:p>
          </p:txBody>
        </p:sp>
        <p:sp>
          <p:nvSpPr>
            <p:cNvPr id="47" name="Title 56">
              <a:extLst>
                <a:ext uri="{FF2B5EF4-FFF2-40B4-BE49-F238E27FC236}">
                  <a16:creationId xmlns:a16="http://schemas.microsoft.com/office/drawing/2014/main" id="{2AB7523A-B118-CC78-2966-5713D75F39AC}"/>
                </a:ext>
                <a:ext uri="{C183D7F6-B498-43B3-948B-1728B52AA6E4}">
                  <adec:decorative xmlns:adec="http://schemas.microsoft.com/office/drawing/2017/decorative" val="0"/>
                </a:ext>
              </a:extLst>
            </p:cNvPr>
            <p:cNvSpPr txBox="1">
              <a:spLocks/>
            </p:cNvSpPr>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400">
                <a:lnSpc>
                  <a:spcPct val="100000"/>
                </a:lnSpc>
                <a:spcBef>
                  <a:spcPts val="0"/>
                </a:spcBef>
                <a:defRPr/>
              </a:pPr>
              <a:r>
                <a:rPr lang="en-AU" sz="2000" b="1" spc="0" dirty="0">
                  <a:ln>
                    <a:noFill/>
                  </a:ln>
                  <a:gradFill>
                    <a:gsLst>
                      <a:gs pos="2917">
                        <a:srgbClr val="FFFFFF"/>
                      </a:gs>
                      <a:gs pos="30000">
                        <a:srgbClr val="FFFFFF"/>
                      </a:gs>
                    </a:gsLst>
                    <a:lin ang="5400000" scaled="0"/>
                  </a:gradFill>
                  <a:latin typeface="+mj-lt"/>
                </a:rPr>
                <a:t>Generative AI</a:t>
              </a:r>
            </a:p>
          </p:txBody>
        </p:sp>
      </p:grpSp>
      <p:grpSp>
        <p:nvGrpSpPr>
          <p:cNvPr id="48" name="Group 47" descr="2021">
            <a:extLst>
              <a:ext uri="{FF2B5EF4-FFF2-40B4-BE49-F238E27FC236}">
                <a16:creationId xmlns:a16="http://schemas.microsoft.com/office/drawing/2014/main" id="{F5C27CF2-9AA6-C65D-2DAF-812E97079CED}"/>
              </a:ext>
            </a:extLst>
          </p:cNvPr>
          <p:cNvGrpSpPr/>
          <p:nvPr/>
        </p:nvGrpSpPr>
        <p:grpSpPr>
          <a:xfrm>
            <a:off x="6134597" y="5396584"/>
            <a:ext cx="477254" cy="365740"/>
            <a:chOff x="5857905" y="-477659"/>
            <a:chExt cx="477254" cy="365740"/>
          </a:xfrm>
        </p:grpSpPr>
        <p:sp>
          <p:nvSpPr>
            <p:cNvPr id="49" name="Freeform: Shape 48">
              <a:extLst>
                <a:ext uri="{FF2B5EF4-FFF2-40B4-BE49-F238E27FC236}">
                  <a16:creationId xmlns:a16="http://schemas.microsoft.com/office/drawing/2014/main" id="{C7D06A7E-8C18-388E-1912-31D288EC4FEB}"/>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2021</a:t>
              </a:r>
              <a:endParaRPr lang="en-US" sz="1400" b="1" dirty="0"/>
            </a:p>
          </p:txBody>
        </p:sp>
        <p:sp>
          <p:nvSpPr>
            <p:cNvPr id="52" name="Freeform: Shape 51">
              <a:extLst>
                <a:ext uri="{FF2B5EF4-FFF2-40B4-BE49-F238E27FC236}">
                  <a16:creationId xmlns:a16="http://schemas.microsoft.com/office/drawing/2014/main" id="{C24C8386-08C6-ADF7-5F7C-DD754CFE78DD}"/>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55" name="Text Placeholder 13">
            <a:extLst>
              <a:ext uri="{FF2B5EF4-FFF2-40B4-BE49-F238E27FC236}">
                <a16:creationId xmlns:a16="http://schemas.microsoft.com/office/drawing/2014/main" id="{9579C538-83FA-6D25-A286-09E486FF290D}"/>
              </a:ext>
            </a:extLst>
          </p:cNvPr>
          <p:cNvSpPr txBox="1">
            <a:spLocks/>
          </p:cNvSpPr>
          <p:nvPr/>
        </p:nvSpPr>
        <p:spPr>
          <a:xfrm>
            <a:off x="7009670" y="5396584"/>
            <a:ext cx="4599718"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rgbClr val="FF6600"/>
                </a:solidFill>
                <a:latin typeface="+mj-lt"/>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rPr>
              <a:t>Create new written, visual, and auditory content given prompts or existing data.</a:t>
            </a:r>
            <a:endParaRPr kumimoji="0" lang="en-US" sz="2400" b="0" i="0" u="none" strike="noStrike" kern="1200" cap="none" spc="0" normalizeH="0" baseline="0" noProof="0" dirty="0">
              <a:ln>
                <a:noFill/>
              </a:ln>
              <a:solidFill>
                <a:schemeClr val="tx1"/>
              </a:solidFill>
              <a:effectLst/>
              <a:uLnTx/>
              <a:uFillTx/>
              <a:ea typeface="+mn-ea"/>
            </a:endParaRPr>
          </a:p>
        </p:txBody>
      </p:sp>
    </p:spTree>
    <p:extLst>
      <p:ext uri="{BB962C8B-B14F-4D97-AF65-F5344CB8AC3E}">
        <p14:creationId xmlns:p14="http://schemas.microsoft.com/office/powerpoint/2010/main" val="3202557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6" grpId="0"/>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EF8241-789B-A5F4-C61E-B9F2338EDC95}"/>
              </a:ext>
            </a:extLst>
          </p:cNvPr>
          <p:cNvSpPr>
            <a:spLocks noGrp="1"/>
          </p:cNvSpPr>
          <p:nvPr>
            <p:ph type="title"/>
          </p:nvPr>
        </p:nvSpPr>
        <p:spPr/>
        <p:txBody>
          <a:bodyPr/>
          <a:lstStyle/>
          <a:p>
            <a:r>
              <a:rPr lang="en-US" dirty="0"/>
              <a:t>What is Azure OpenAI Service?</a:t>
            </a:r>
          </a:p>
        </p:txBody>
      </p:sp>
      <p:grpSp>
        <p:nvGrpSpPr>
          <p:cNvPr id="3" name="Group 2">
            <a:extLst>
              <a:ext uri="{FF2B5EF4-FFF2-40B4-BE49-F238E27FC236}">
                <a16:creationId xmlns:a16="http://schemas.microsoft.com/office/drawing/2014/main" id="{188A7993-A8B8-2003-6A9B-E0EDAC9756C5}"/>
              </a:ext>
              <a:ext uri="{C183D7F6-B498-43B3-948B-1728B52AA6E4}">
                <adec:decorative xmlns:adec="http://schemas.microsoft.com/office/drawing/2017/decorative" val="1"/>
              </a:ext>
            </a:extLst>
          </p:cNvPr>
          <p:cNvGrpSpPr/>
          <p:nvPr/>
        </p:nvGrpSpPr>
        <p:grpSpPr>
          <a:xfrm>
            <a:off x="399125" y="1011198"/>
            <a:ext cx="11509660" cy="5408553"/>
            <a:chOff x="399125" y="1011198"/>
            <a:chExt cx="11509660" cy="5408553"/>
          </a:xfrm>
        </p:grpSpPr>
        <p:sp>
          <p:nvSpPr>
            <p:cNvPr id="230" name="TextBox 229">
              <a:extLst>
                <a:ext uri="{FF2B5EF4-FFF2-40B4-BE49-F238E27FC236}">
                  <a16:creationId xmlns:a16="http://schemas.microsoft.com/office/drawing/2014/main" id="{9FD5F569-5125-603E-18F9-C7A3B5D5A706}"/>
                </a:ext>
              </a:extLst>
            </p:cNvPr>
            <p:cNvSpPr txBox="1"/>
            <p:nvPr/>
          </p:nvSpPr>
          <p:spPr>
            <a:xfrm>
              <a:off x="399125" y="5747510"/>
              <a:ext cx="1587379" cy="338554"/>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C3C41"/>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399126" y="4550969"/>
              <a:ext cx="2930546" cy="338554"/>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C3C41"/>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405958" y="4805309"/>
              <a:ext cx="1828448" cy="261610"/>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C3C41"/>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399126" y="3443635"/>
              <a:ext cx="2930546" cy="338554"/>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C3C41"/>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399126" y="3710228"/>
              <a:ext cx="1909681" cy="261610"/>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C3C41"/>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399126" y="2342957"/>
              <a:ext cx="2564228" cy="338554"/>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C3C41"/>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399126" y="2609550"/>
              <a:ext cx="1909681" cy="261610"/>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C3C41"/>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399125" y="1350037"/>
              <a:ext cx="1587379" cy="338554"/>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C3C41"/>
                  </a:solidFill>
                  <a:effectLst/>
                  <a:uLnTx/>
                  <a:uFillTx/>
                  <a:latin typeface="Segoe UI Semibold" panose="020B0502040204020203" pitchFamily="34" charset="0"/>
                  <a:ea typeface="Arial" charset="0"/>
                  <a:cs typeface="Segoe UI Semibold" panose="020B0502040204020203" pitchFamily="34" charset="0"/>
                </a:rPr>
                <a:t>Applications</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a:solidFill>
              <a:schemeClr val="tx2">
                <a:lumMod val="50000"/>
              </a:schemeClr>
            </a:solidFill>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grp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27000" cy="524478"/>
              </a:xfrm>
              <a:prstGeom prst="rect">
                <a:avLst/>
              </a:prstGeom>
              <a:grpFill/>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711" y="1159592"/>
                <a:ext cx="1617184" cy="711278"/>
              </a:xfrm>
              <a:prstGeom prst="rect">
                <a:avLst/>
              </a:prstGeom>
              <a:grpFill/>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3331"/>
              </a:xfrm>
              <a:prstGeom prst="rect">
                <a:avLst/>
              </a:prstGeom>
              <a:grp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200" i="0" u="none" strike="noStrike" kern="0" cap="none" spc="0" normalizeH="0" baseline="0" noProof="0" dirty="0">
                    <a:ln>
                      <a:noFill/>
                    </a:ln>
                    <a:solidFill>
                      <a:prstClr val="white"/>
                    </a:solidFill>
                    <a:effectLst/>
                    <a:uLnTx/>
                    <a:uFillTx/>
                    <a:latin typeface="Segoe UI"/>
                    <a:ea typeface="+mn-ea"/>
                    <a:cs typeface="Arial" charset="0"/>
                  </a:rPr>
                  <a:t>Partner Solutions</a:t>
                </a:r>
                <a:endParaRPr kumimoji="0" lang="en-US" sz="2400" i="0" u="none" strike="noStrike" kern="0" cap="none" spc="0" normalizeH="0" baseline="0" noProof="0" dirty="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grp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091565" y="2290197"/>
                <a:ext cx="591509" cy="672282"/>
                <a:chOff x="4226377" y="2327930"/>
                <a:chExt cx="591509" cy="672282"/>
              </a:xfrm>
              <a:grpFill/>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a:grpFill/>
              </p:spPr>
            </p:pic>
            <p:sp>
              <p:nvSpPr>
                <p:cNvPr id="178" name="TextBox 177">
                  <a:extLst>
                    <a:ext uri="{FF2B5EF4-FFF2-40B4-BE49-F238E27FC236}">
                      <a16:creationId xmlns:a16="http://schemas.microsoft.com/office/drawing/2014/main" id="{C8CCBAFE-528A-43F0-4DBE-A96FD04D555B}"/>
                    </a:ext>
                  </a:extLst>
                </p:cNvPr>
                <p:cNvSpPr txBox="1"/>
                <p:nvPr/>
              </p:nvSpPr>
              <p:spPr>
                <a:xfrm>
                  <a:off x="4226377" y="2815546"/>
                  <a:ext cx="591509"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13265" y="2291353"/>
                <a:ext cx="806311" cy="669969"/>
                <a:chOff x="6348539" y="2305595"/>
                <a:chExt cx="806311" cy="669969"/>
              </a:xfrm>
              <a:grpFill/>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a:grpFill/>
              </p:spPr>
            </p:pic>
            <p:sp>
              <p:nvSpPr>
                <p:cNvPr id="179" name="TextBox 178">
                  <a:extLst>
                    <a:ext uri="{FF2B5EF4-FFF2-40B4-BE49-F238E27FC236}">
                      <a16:creationId xmlns:a16="http://schemas.microsoft.com/office/drawing/2014/main" id="{782EF79B-3F06-354C-1409-208D930F60D9}"/>
                    </a:ext>
                  </a:extLst>
                </p:cNvPr>
                <p:cNvSpPr txBox="1"/>
                <p:nvPr/>
              </p:nvSpPr>
              <p:spPr>
                <a:xfrm>
                  <a:off x="6348539" y="2790898"/>
                  <a:ext cx="806311"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15303" y="2291353"/>
                <a:ext cx="1134927" cy="669969"/>
                <a:chOff x="8469013" y="2289498"/>
                <a:chExt cx="1134927" cy="669969"/>
              </a:xfrm>
              <a:grpFill/>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a:grpFill/>
              </p:spPr>
            </p:pic>
            <p:sp>
              <p:nvSpPr>
                <p:cNvPr id="180" name="TextBox 179">
                  <a:extLst>
                    <a:ext uri="{FF2B5EF4-FFF2-40B4-BE49-F238E27FC236}">
                      <a16:creationId xmlns:a16="http://schemas.microsoft.com/office/drawing/2014/main" id="{A8D13FA0-C2D1-D8B1-26F3-D6B085335944}"/>
                    </a:ext>
                  </a:extLst>
                </p:cNvPr>
                <p:cNvSpPr txBox="1"/>
                <p:nvPr/>
              </p:nvSpPr>
              <p:spPr>
                <a:xfrm>
                  <a:off x="8469013" y="2774801"/>
                  <a:ext cx="1134927"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06683" y="2290197"/>
                <a:ext cx="1420261" cy="672282"/>
                <a:chOff x="9871500" y="1989683"/>
                <a:chExt cx="1420261" cy="672282"/>
              </a:xfrm>
              <a:grpFill/>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a:grpFill/>
              </p:spPr>
            </p:pic>
            <p:sp>
              <p:nvSpPr>
                <p:cNvPr id="181" name="TextBox 180">
                  <a:extLst>
                    <a:ext uri="{FF2B5EF4-FFF2-40B4-BE49-F238E27FC236}">
                      <a16:creationId xmlns:a16="http://schemas.microsoft.com/office/drawing/2014/main" id="{EEB44F71-30B6-E67A-A686-DC771E8C4A72}"/>
                    </a:ext>
                  </a:extLst>
                </p:cNvPr>
                <p:cNvSpPr txBox="1"/>
                <p:nvPr/>
              </p:nvSpPr>
              <p:spPr>
                <a:xfrm>
                  <a:off x="9871500" y="2477299"/>
                  <a:ext cx="1420261" cy="184666"/>
                </a:xfrm>
                <a:prstGeom prst="rect">
                  <a:avLst/>
                </a:prstGeom>
                <a:grp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chemeClr val="tx2">
                <a:lumMod val="50000"/>
              </a:scheme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chemeClr val="tx2">
                <a:lumMod val="50000"/>
              </a:scheme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5862" y="4640491"/>
              <a:ext cx="98424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chemeClr val="tx2">
                <a:lumMod val="50000"/>
              </a:scheme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204741"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670991" y="4495074"/>
              <a:ext cx="1237794" cy="693006"/>
              <a:chOff x="300547" y="4603614"/>
              <a:chExt cx="1237794" cy="693006"/>
            </a:xfrm>
          </p:grpSpPr>
          <p:sp>
            <p:nvSpPr>
              <p:cNvPr id="204" name="TextBox 203">
                <a:extLst>
                  <a:ext uri="{FF2B5EF4-FFF2-40B4-BE49-F238E27FC236}">
                    <a16:creationId xmlns:a16="http://schemas.microsoft.com/office/drawing/2014/main" id="{1198A5BE-DC16-CE93-03EC-A4A8328E04A6}"/>
                  </a:ext>
                </a:extLst>
              </p:cNvPr>
              <p:cNvSpPr txBox="1"/>
              <p:nvPr/>
            </p:nvSpPr>
            <p:spPr>
              <a:xfrm>
                <a:off x="480901" y="4964221"/>
                <a:ext cx="1057440" cy="332399"/>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C3C41"/>
                    </a:solidFill>
                    <a:effectLst/>
                    <a:uLnTx/>
                    <a:uFillTx/>
                    <a:latin typeface="Segoe UI" panose="020B0502040204020203" pitchFamily="34" charset="0"/>
                    <a:cs typeface="Segoe UI" panose="020B0502040204020203" pitchFamily="34" charset="0"/>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209466"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98096" y="1720505"/>
              <a:ext cx="825301" cy="704557"/>
              <a:chOff x="10108191" y="1702953"/>
              <a:chExt cx="825301" cy="704557"/>
            </a:xfrm>
          </p:grpSpPr>
          <p:sp>
            <p:nvSpPr>
              <p:cNvPr id="211" name="TextBox 210">
                <a:extLst>
                  <a:ext uri="{FF2B5EF4-FFF2-40B4-BE49-F238E27FC236}">
                    <a16:creationId xmlns:a16="http://schemas.microsoft.com/office/drawing/2014/main" id="{6452D088-4CBD-A381-2B8E-AE603AB1EB48}"/>
                  </a:ext>
                </a:extLst>
              </p:cNvPr>
              <p:cNvSpPr txBox="1"/>
              <p:nvPr/>
            </p:nvSpPr>
            <p:spPr>
              <a:xfrm>
                <a:off x="10243687" y="2075111"/>
                <a:ext cx="689805" cy="332399"/>
              </a:xfrm>
              <a:prstGeom prst="rect">
                <a:avLst/>
              </a:prstGeom>
              <a:noFill/>
            </p:spPr>
            <p:txBody>
              <a:bodyPr wrap="square" lIns="0" tIns="0" rIns="0" bIns="0" rtlCol="0">
                <a:spAutoFit/>
              </a:bodyPr>
              <a:lstStyle/>
              <a:p>
                <a:pPr marL="0" marR="0" lvl="0" indent="0"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C3C41"/>
                    </a:solidFill>
                    <a:effectLst/>
                    <a:uLnTx/>
                    <a:uFillTx/>
                    <a:latin typeface="Segoe UI" panose="020B0502040204020203" pitchFamily="34" charset="0"/>
                    <a:cs typeface="Segoe UI" panose="020B0502040204020203" pitchFamily="34" charset="0"/>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34406" y="4296047"/>
              <a:ext cx="1792234" cy="1030506"/>
            </a:xfrm>
            <a:prstGeom prst="frame">
              <a:avLst>
                <a:gd name="adj1" fmla="val 9149"/>
              </a:avLst>
            </a:prstGeom>
            <a:solidFill>
              <a:schemeClr val="accent5"/>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dirty="0">
                <a:gradFill flip="none" rotWithShape="1">
                  <a:gsLst>
                    <a:gs pos="0">
                      <a:srgbClr val="000000"/>
                    </a:gs>
                    <a:gs pos="100000">
                      <a:srgbClr val="000000"/>
                    </a:gs>
                  </a:gsLst>
                  <a:lin ang="2700000" scaled="1"/>
                  <a:tileRect/>
                </a:gradFill>
                <a:latin typeface="Segoe UI Semibold"/>
              </a:endParaRPr>
            </a:p>
          </p:txBody>
        </p:sp>
      </p:grpSp>
      <p:sp>
        <p:nvSpPr>
          <p:cNvPr id="8" name="Speech Bubble: Rectangle with Corners Rounded 7">
            <a:extLst>
              <a:ext uri="{FF2B5EF4-FFF2-40B4-BE49-F238E27FC236}">
                <a16:creationId xmlns:a16="http://schemas.microsoft.com/office/drawing/2014/main" id="{CD58D7C7-053F-CF66-72AE-4F69F0131550}"/>
              </a:ext>
            </a:extLst>
          </p:cNvPr>
          <p:cNvSpPr/>
          <p:nvPr/>
        </p:nvSpPr>
        <p:spPr bwMode="auto">
          <a:xfrm>
            <a:off x="7881525" y="5653812"/>
            <a:ext cx="4027260" cy="1040215"/>
          </a:xfrm>
          <a:prstGeom prst="wedgeRoundRectCallout">
            <a:avLst>
              <a:gd name="adj1" fmla="val 2139"/>
              <a:gd name="adj2" fmla="val -108426"/>
              <a:gd name="adj3" fmla="val 16667"/>
            </a:avLst>
          </a:prstGeom>
          <a:solidFill>
            <a:schemeClr val="accent6"/>
          </a:solidFill>
          <a:ln w="28575">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300" dirty="0">
                <a:solidFill>
                  <a:schemeClr val="tx1"/>
                </a:solidFill>
                <a:ea typeface="Segoe UI" pitchFamily="34" charset="0"/>
                <a:cs typeface="Segoe UI" pitchFamily="34" charset="0"/>
              </a:rPr>
              <a:t>Cutting-edge generative AI models from OpenAI</a:t>
            </a:r>
          </a:p>
          <a:p>
            <a:pPr algn="ctr" defTabSz="932472" fontAlgn="base">
              <a:lnSpc>
                <a:spcPct val="90000"/>
              </a:lnSpc>
              <a:spcBef>
                <a:spcPct val="0"/>
              </a:spcBef>
              <a:spcAft>
                <a:spcPct val="0"/>
              </a:spcAft>
            </a:pPr>
            <a:r>
              <a:rPr lang="en-US" sz="1300" dirty="0">
                <a:solidFill>
                  <a:schemeClr val="tx1"/>
                </a:solidFill>
                <a:ea typeface="Segoe UI" pitchFamily="34" charset="0"/>
                <a:cs typeface="Segoe UI" pitchFamily="34" charset="0"/>
              </a:rPr>
              <a:t>+</a:t>
            </a:r>
          </a:p>
          <a:p>
            <a:pPr defTabSz="932472" fontAlgn="base">
              <a:lnSpc>
                <a:spcPct val="90000"/>
              </a:lnSpc>
              <a:spcBef>
                <a:spcPct val="0"/>
              </a:spcBef>
              <a:spcAft>
                <a:spcPct val="0"/>
              </a:spcAft>
            </a:pPr>
            <a:r>
              <a:rPr lang="en-US" sz="1300" dirty="0">
                <a:solidFill>
                  <a:schemeClr val="tx1"/>
                </a:solidFill>
                <a:ea typeface="Segoe UI" pitchFamily="34" charset="0"/>
                <a:cs typeface="Segoe UI" pitchFamily="34" charset="0"/>
              </a:rPr>
              <a:t>Scalability, interoperability, and data protection of Azure</a:t>
            </a:r>
          </a:p>
        </p:txBody>
      </p:sp>
    </p:spTree>
    <p:extLst>
      <p:ext uri="{BB962C8B-B14F-4D97-AF65-F5344CB8AC3E}">
        <p14:creationId xmlns:p14="http://schemas.microsoft.com/office/powerpoint/2010/main" val="387043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2857-B738-140D-F81B-641D26D7DC29}"/>
              </a:ext>
            </a:extLst>
          </p:cNvPr>
          <p:cNvSpPr>
            <a:spLocks noGrp="1"/>
          </p:cNvSpPr>
          <p:nvPr>
            <p:ph type="title"/>
          </p:nvPr>
        </p:nvSpPr>
        <p:spPr/>
        <p:txBody>
          <a:bodyPr/>
          <a:lstStyle/>
          <a:p>
            <a:r>
              <a:rPr lang="en-US" dirty="0"/>
              <a:t>Azure OpenAI model capabilities</a:t>
            </a:r>
          </a:p>
        </p:txBody>
      </p:sp>
      <p:graphicFrame>
        <p:nvGraphicFramePr>
          <p:cNvPr id="4" name="Table 4">
            <a:extLst>
              <a:ext uri="{FF2B5EF4-FFF2-40B4-BE49-F238E27FC236}">
                <a16:creationId xmlns:a16="http://schemas.microsoft.com/office/drawing/2014/main" id="{FD517041-2391-FEF3-8073-3211A31D2448}"/>
              </a:ext>
            </a:extLst>
          </p:cNvPr>
          <p:cNvGraphicFramePr>
            <a:graphicFrameLocks noGrp="1"/>
          </p:cNvGraphicFramePr>
          <p:nvPr>
            <p:extLst>
              <p:ext uri="{D42A27DB-BD31-4B8C-83A1-F6EECF244321}">
                <p14:modId xmlns:p14="http://schemas.microsoft.com/office/powerpoint/2010/main" val="1944716745"/>
              </p:ext>
            </p:extLst>
          </p:nvPr>
        </p:nvGraphicFramePr>
        <p:xfrm>
          <a:off x="418643" y="2567053"/>
          <a:ext cx="11341268" cy="3895594"/>
        </p:xfrm>
        <a:graphic>
          <a:graphicData uri="http://schemas.openxmlformats.org/drawingml/2006/table">
            <a:tbl>
              <a:tblPr firstRow="1" bandRow="1">
                <a:tableStyleId>{5C22544A-7EE6-4342-B048-85BDC9FD1C3A}</a:tableStyleId>
              </a:tblPr>
              <a:tblGrid>
                <a:gridCol w="1173675">
                  <a:extLst>
                    <a:ext uri="{9D8B030D-6E8A-4147-A177-3AD203B41FA5}">
                      <a16:colId xmlns:a16="http://schemas.microsoft.com/office/drawing/2014/main" val="1098241013"/>
                    </a:ext>
                  </a:extLst>
                </a:gridCol>
                <a:gridCol w="3551182">
                  <a:extLst>
                    <a:ext uri="{9D8B030D-6E8A-4147-A177-3AD203B41FA5}">
                      <a16:colId xmlns:a16="http://schemas.microsoft.com/office/drawing/2014/main" val="127269092"/>
                    </a:ext>
                  </a:extLst>
                </a:gridCol>
                <a:gridCol w="3511550">
                  <a:extLst>
                    <a:ext uri="{9D8B030D-6E8A-4147-A177-3AD203B41FA5}">
                      <a16:colId xmlns:a16="http://schemas.microsoft.com/office/drawing/2014/main" val="1685239788"/>
                    </a:ext>
                  </a:extLst>
                </a:gridCol>
                <a:gridCol w="3104861">
                  <a:extLst>
                    <a:ext uri="{9D8B030D-6E8A-4147-A177-3AD203B41FA5}">
                      <a16:colId xmlns:a16="http://schemas.microsoft.com/office/drawing/2014/main" val="1575972024"/>
                    </a:ext>
                  </a:extLst>
                </a:gridCol>
              </a:tblGrid>
              <a:tr h="431217">
                <a:tc>
                  <a:txBody>
                    <a:bodyPr/>
                    <a:lstStyle/>
                    <a:p>
                      <a:endParaRPr lang="en-US" dirty="0"/>
                    </a:p>
                  </a:txBody>
                  <a:tcPr/>
                </a:tc>
                <a:tc>
                  <a:txBody>
                    <a:bodyPr/>
                    <a:lstStyle/>
                    <a:p>
                      <a:r>
                        <a:rPr lang="en-US" dirty="0"/>
                        <a:t>Language Generation</a:t>
                      </a:r>
                    </a:p>
                  </a:txBody>
                  <a:tcPr/>
                </a:tc>
                <a:tc>
                  <a:txBody>
                    <a:bodyPr/>
                    <a:lstStyle/>
                    <a:p>
                      <a:r>
                        <a:rPr lang="en-US" dirty="0"/>
                        <a:t>Code Generation</a:t>
                      </a:r>
                    </a:p>
                  </a:txBody>
                  <a:tcPr/>
                </a:tc>
                <a:tc>
                  <a:txBody>
                    <a:bodyPr/>
                    <a:lstStyle/>
                    <a:p>
                      <a:r>
                        <a:rPr lang="en-US" dirty="0"/>
                        <a:t>Image Generation</a:t>
                      </a:r>
                    </a:p>
                  </a:txBody>
                  <a:tcPr/>
                </a:tc>
                <a:extLst>
                  <a:ext uri="{0D108BD9-81ED-4DB2-BD59-A6C34878D82A}">
                    <a16:rowId xmlns:a16="http://schemas.microsoft.com/office/drawing/2014/main" val="1851959618"/>
                  </a:ext>
                </a:extLst>
              </a:tr>
              <a:tr h="1221049">
                <a:tc>
                  <a:txBody>
                    <a:bodyPr/>
                    <a:lstStyle/>
                    <a:p>
                      <a:r>
                        <a:rPr lang="en-US" dirty="0"/>
                        <a:t>Prompt:</a:t>
                      </a:r>
                    </a:p>
                  </a:txBody>
                  <a:tcPr/>
                </a:tc>
                <a:tc>
                  <a:txBody>
                    <a:bodyPr/>
                    <a:lstStyle/>
                    <a:p>
                      <a:r>
                        <a:rPr lang="en-US" sz="1800" dirty="0"/>
                        <a:t>Write a haiku about marmalade</a:t>
                      </a:r>
                    </a:p>
                  </a:txBody>
                  <a:tcPr/>
                </a:tc>
                <a:tc>
                  <a:txBody>
                    <a:bodyPr/>
                    <a:lstStyle/>
                    <a:p>
                      <a:r>
                        <a:rPr lang="en-US" sz="1800" dirty="0"/>
                        <a:t>Write a Python function to add two numbers</a:t>
                      </a:r>
                    </a:p>
                  </a:txBody>
                  <a:tcPr/>
                </a:tc>
                <a:tc>
                  <a:txBody>
                    <a:bodyPr/>
                    <a:lstStyle/>
                    <a:p>
                      <a:r>
                        <a:rPr lang="en-US" sz="1800" dirty="0"/>
                        <a:t>Paint a pink fox in a field in the style of Monet</a:t>
                      </a:r>
                    </a:p>
                  </a:txBody>
                  <a:tcPr/>
                </a:tc>
                <a:extLst>
                  <a:ext uri="{0D108BD9-81ED-4DB2-BD59-A6C34878D82A}">
                    <a16:rowId xmlns:a16="http://schemas.microsoft.com/office/drawing/2014/main" val="1924922377"/>
                  </a:ext>
                </a:extLst>
              </a:tr>
              <a:tr h="1221049">
                <a:tc>
                  <a:txBody>
                    <a:bodyPr/>
                    <a:lstStyle/>
                    <a:p>
                      <a:r>
                        <a:rPr lang="en-US" dirty="0"/>
                        <a:t>Output:</a:t>
                      </a:r>
                    </a:p>
                  </a:txBody>
                  <a:tcPr/>
                </a:tc>
                <a:tc>
                  <a:txBody>
                    <a:bodyPr/>
                    <a:lstStyle/>
                    <a:p>
                      <a:r>
                        <a:rPr lang="en-US" i="1" dirty="0"/>
                        <a:t>Orange sunrise, sweet</a:t>
                      </a:r>
                    </a:p>
                    <a:p>
                      <a:r>
                        <a:rPr lang="en-US" i="1" dirty="0"/>
                        <a:t>Spread on toast with morning tea</a:t>
                      </a:r>
                    </a:p>
                    <a:p>
                      <a:r>
                        <a:rPr lang="en-US" i="1" dirty="0"/>
                        <a:t>A marmalade treat</a:t>
                      </a:r>
                    </a:p>
                  </a:txBody>
                  <a:tcPr/>
                </a:tc>
                <a:tc>
                  <a:txBody>
                    <a:bodyPr/>
                    <a:lstStyle/>
                    <a:p>
                      <a:r>
                        <a:rPr lang="en-US" sz="1600" dirty="0">
                          <a:latin typeface="Courier New" panose="02070309020205020404" pitchFamily="49" charset="0"/>
                          <a:cs typeface="Courier New" panose="02070309020205020404" pitchFamily="49" charset="0"/>
                        </a:rPr>
                        <a:t>def add_two_numbers(a, b):</a:t>
                      </a:r>
                    </a:p>
                    <a:p>
                      <a:r>
                        <a:rPr lang="en-US" sz="1600" dirty="0">
                          <a:latin typeface="Courier New" panose="02070309020205020404" pitchFamily="49" charset="0"/>
                          <a:cs typeface="Courier New" panose="02070309020205020404" pitchFamily="49" charset="0"/>
                        </a:rPr>
                        <a:t>    return a + b</a:t>
                      </a:r>
                    </a:p>
                  </a:txBody>
                  <a:tcPr/>
                </a:tc>
                <a:tc>
                  <a: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2493404342"/>
                  </a:ext>
                </a:extLst>
              </a:tr>
            </a:tbl>
          </a:graphicData>
        </a:graphic>
      </p:graphicFrame>
      <p:pic>
        <p:nvPicPr>
          <p:cNvPr id="6" name="Picture 5" descr="A picture of a pink fox in a field in the style of Monet">
            <a:extLst>
              <a:ext uri="{FF2B5EF4-FFF2-40B4-BE49-F238E27FC236}">
                <a16:creationId xmlns:a16="http://schemas.microsoft.com/office/drawing/2014/main" id="{D579BD04-299D-EDA9-963C-320DD5F402DA}"/>
              </a:ext>
            </a:extLst>
          </p:cNvPr>
          <p:cNvPicPr>
            <a:picLocks noChangeAspect="1"/>
          </p:cNvPicPr>
          <p:nvPr/>
        </p:nvPicPr>
        <p:blipFill rotWithShape="1">
          <a:blip r:embed="rId3"/>
          <a:srcRect l="25982" t="3145" r="50742" b="4053"/>
          <a:stretch/>
        </p:blipFill>
        <p:spPr>
          <a:xfrm>
            <a:off x="9130927" y="4259030"/>
            <a:ext cx="2170562" cy="2125672"/>
          </a:xfrm>
          <a:prstGeom prst="rect">
            <a:avLst/>
          </a:prstGeom>
        </p:spPr>
      </p:pic>
      <p:sp>
        <p:nvSpPr>
          <p:cNvPr id="7" name="Text Placeholder 15">
            <a:extLst>
              <a:ext uri="{FF2B5EF4-FFF2-40B4-BE49-F238E27FC236}">
                <a16:creationId xmlns:a16="http://schemas.microsoft.com/office/drawing/2014/main" id="{D965BD43-6CF8-C90A-FE3B-525EA67C7ADA}"/>
              </a:ext>
            </a:extLst>
          </p:cNvPr>
          <p:cNvSpPr txBox="1">
            <a:spLocks/>
          </p:cNvSpPr>
          <p:nvPr/>
        </p:nvSpPr>
        <p:spPr>
          <a:xfrm>
            <a:off x="669520" y="1511300"/>
            <a:ext cx="11154179" cy="2747730"/>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buFont typeface="Arial" panose="020B0604020202020204" pitchFamily="34" charset="0"/>
              <a:buChar char="•"/>
            </a:pPr>
            <a:r>
              <a:rPr lang="en-US" sz="2400" dirty="0"/>
              <a:t>The service include multiple models, optimized for specific tasks</a:t>
            </a:r>
          </a:p>
          <a:p>
            <a:pPr marL="342900" lvl="1" indent="-342900">
              <a:buFont typeface="Arial" panose="020B0604020202020204" pitchFamily="34" charset="0"/>
              <a:buChar char="•"/>
            </a:pPr>
            <a:r>
              <a:rPr lang="en-US" sz="2400" dirty="0"/>
              <a:t>Models generate responses based on natural language </a:t>
            </a:r>
            <a:r>
              <a:rPr lang="en-US" sz="2400" i="1" dirty="0"/>
              <a:t>prompts</a:t>
            </a:r>
            <a:endParaRPr lang="en-US" sz="2400" dirty="0"/>
          </a:p>
        </p:txBody>
      </p:sp>
    </p:spTree>
    <p:extLst>
      <p:ext uri="{BB962C8B-B14F-4D97-AF65-F5344CB8AC3E}">
        <p14:creationId xmlns:p14="http://schemas.microsoft.com/office/powerpoint/2010/main" val="35697836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E41D-5F57-F8B9-FAB7-376F7A5D246F}"/>
              </a:ext>
            </a:extLst>
          </p:cNvPr>
          <p:cNvSpPr>
            <a:spLocks noGrp="1"/>
          </p:cNvSpPr>
          <p:nvPr>
            <p:ph type="title"/>
          </p:nvPr>
        </p:nvSpPr>
        <p:spPr/>
        <p:txBody>
          <a:bodyPr/>
          <a:lstStyle/>
          <a:p>
            <a:r>
              <a:rPr lang="en-US" dirty="0"/>
              <a:t>Responsible AI</a:t>
            </a:r>
          </a:p>
        </p:txBody>
      </p:sp>
      <p:grpSp>
        <p:nvGrpSpPr>
          <p:cNvPr id="23" name="Group 22" descr="Fairness">
            <a:extLst>
              <a:ext uri="{FF2B5EF4-FFF2-40B4-BE49-F238E27FC236}">
                <a16:creationId xmlns:a16="http://schemas.microsoft.com/office/drawing/2014/main" id="{62316327-0BB1-C0D4-77FE-D17227D27211}"/>
              </a:ext>
            </a:extLst>
          </p:cNvPr>
          <p:cNvGrpSpPr/>
          <p:nvPr/>
        </p:nvGrpSpPr>
        <p:grpSpPr>
          <a:xfrm>
            <a:off x="1540070" y="1310300"/>
            <a:ext cx="2862008" cy="1036072"/>
            <a:chOff x="1540070" y="1310300"/>
            <a:chExt cx="2862008" cy="1036072"/>
          </a:xfrm>
        </p:grpSpPr>
        <p:sp>
          <p:nvSpPr>
            <p:cNvPr id="3" name="Rectangle 2" descr="Fairness">
              <a:extLst>
                <a:ext uri="{FF2B5EF4-FFF2-40B4-BE49-F238E27FC236}">
                  <a16:creationId xmlns:a16="http://schemas.microsoft.com/office/drawing/2014/main" id="{EE4B0DB0-FB8F-4138-8A94-1489B7D46A13}"/>
                </a:ext>
                <a:ext uri="{C183D7F6-B498-43B3-948B-1728B52AA6E4}">
                  <adec:decorative xmlns:adec="http://schemas.microsoft.com/office/drawing/2017/decorative" val="0"/>
                </a:ext>
              </a:extLst>
            </p:cNvPr>
            <p:cNvSpPr/>
            <p:nvPr/>
          </p:nvSpPr>
          <p:spPr bwMode="auto">
            <a:xfrm>
              <a:off x="1540070" y="1312631"/>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descr="Scales of justice">
              <a:extLst>
                <a:ext uri="{FF2B5EF4-FFF2-40B4-BE49-F238E27FC236}">
                  <a16:creationId xmlns:a16="http://schemas.microsoft.com/office/drawing/2014/main" id="{EDB0AC2C-BD25-CEBA-0529-C1C3F23573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2367" y="1310300"/>
              <a:ext cx="914400" cy="914400"/>
            </a:xfrm>
            <a:prstGeom prst="rect">
              <a:avLst/>
            </a:prstGeom>
          </p:spPr>
        </p:pic>
        <p:sp>
          <p:nvSpPr>
            <p:cNvPr id="15" name="TextBox 14">
              <a:extLst>
                <a:ext uri="{FF2B5EF4-FFF2-40B4-BE49-F238E27FC236}">
                  <a16:creationId xmlns:a16="http://schemas.microsoft.com/office/drawing/2014/main" id="{6EA3314C-386F-7DCA-4124-FD250825016F}"/>
                </a:ext>
              </a:extLst>
            </p:cNvPr>
            <p:cNvSpPr txBox="1"/>
            <p:nvPr/>
          </p:nvSpPr>
          <p:spPr>
            <a:xfrm>
              <a:off x="1629777" y="1952659"/>
              <a:ext cx="1073243" cy="369332"/>
            </a:xfrm>
            <a:prstGeom prst="rect">
              <a:avLst/>
            </a:prstGeom>
            <a:noFill/>
          </p:spPr>
          <p:txBody>
            <a:bodyPr wrap="none" lIns="0" tIns="0" rIns="0" bIns="0" rtlCol="0">
              <a:spAutoFit/>
            </a:bodyPr>
            <a:lstStyle/>
            <a:p>
              <a:pPr algn="l"/>
              <a:r>
                <a:rPr lang="en-US" sz="2400" dirty="0">
                  <a:solidFill>
                    <a:schemeClr val="bg1"/>
                  </a:solidFill>
                </a:rPr>
                <a:t>Fairness</a:t>
              </a:r>
            </a:p>
          </p:txBody>
        </p:sp>
      </p:grpSp>
      <p:grpSp>
        <p:nvGrpSpPr>
          <p:cNvPr id="24" name="Group 23" descr="Reliability and Safety">
            <a:extLst>
              <a:ext uri="{FF2B5EF4-FFF2-40B4-BE49-F238E27FC236}">
                <a16:creationId xmlns:a16="http://schemas.microsoft.com/office/drawing/2014/main" id="{7840C9B9-5DAC-6B3C-7B92-AA99D64CCB30}"/>
              </a:ext>
            </a:extLst>
          </p:cNvPr>
          <p:cNvGrpSpPr/>
          <p:nvPr/>
        </p:nvGrpSpPr>
        <p:grpSpPr>
          <a:xfrm>
            <a:off x="4625317" y="1310300"/>
            <a:ext cx="2862008" cy="1033741"/>
            <a:chOff x="4625317" y="1310300"/>
            <a:chExt cx="2862008" cy="1033741"/>
          </a:xfrm>
        </p:grpSpPr>
        <p:sp>
          <p:nvSpPr>
            <p:cNvPr id="4" name="Rectangle 3" descr="Reliability and Safety">
              <a:extLst>
                <a:ext uri="{FF2B5EF4-FFF2-40B4-BE49-F238E27FC236}">
                  <a16:creationId xmlns:a16="http://schemas.microsoft.com/office/drawing/2014/main" id="{45E837DB-DB0C-961E-121A-EFA36302C6F5}"/>
                </a:ext>
              </a:extLst>
            </p:cNvPr>
            <p:cNvSpPr/>
            <p:nvPr/>
          </p:nvSpPr>
          <p:spPr bwMode="auto">
            <a:xfrm>
              <a:off x="4625317" y="1310300"/>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Shield">
              <a:extLst>
                <a:ext uri="{FF2B5EF4-FFF2-40B4-BE49-F238E27FC236}">
                  <a16:creationId xmlns:a16="http://schemas.microsoft.com/office/drawing/2014/main" id="{31F16326-0D71-88F1-0022-3C813CAF0C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3225" y="1389320"/>
              <a:ext cx="914400" cy="914400"/>
            </a:xfrm>
            <a:prstGeom prst="rect">
              <a:avLst/>
            </a:prstGeom>
          </p:spPr>
        </p:pic>
        <p:sp>
          <p:nvSpPr>
            <p:cNvPr id="16" name="TextBox 15">
              <a:extLst>
                <a:ext uri="{FF2B5EF4-FFF2-40B4-BE49-F238E27FC236}">
                  <a16:creationId xmlns:a16="http://schemas.microsoft.com/office/drawing/2014/main" id="{26A52FAA-FD5E-2AD1-B2A8-01AB2B875820}"/>
                </a:ext>
              </a:extLst>
            </p:cNvPr>
            <p:cNvSpPr txBox="1"/>
            <p:nvPr/>
          </p:nvSpPr>
          <p:spPr>
            <a:xfrm>
              <a:off x="4726575" y="1578378"/>
              <a:ext cx="1586308" cy="738664"/>
            </a:xfrm>
            <a:prstGeom prst="rect">
              <a:avLst/>
            </a:prstGeom>
            <a:noFill/>
          </p:spPr>
          <p:txBody>
            <a:bodyPr wrap="square" lIns="0" tIns="0" rIns="0" bIns="0" rtlCol="0">
              <a:spAutoFit/>
            </a:bodyPr>
            <a:lstStyle/>
            <a:p>
              <a:pPr algn="l"/>
              <a:r>
                <a:rPr lang="en-US" sz="2400" dirty="0">
                  <a:solidFill>
                    <a:schemeClr val="bg1"/>
                  </a:solidFill>
                </a:rPr>
                <a:t>Reliability &amp; Safety</a:t>
              </a:r>
            </a:p>
          </p:txBody>
        </p:sp>
      </p:grpSp>
      <p:grpSp>
        <p:nvGrpSpPr>
          <p:cNvPr id="25" name="Group 24" descr="Privacy and Security">
            <a:extLst>
              <a:ext uri="{FF2B5EF4-FFF2-40B4-BE49-F238E27FC236}">
                <a16:creationId xmlns:a16="http://schemas.microsoft.com/office/drawing/2014/main" id="{24E90B62-D99B-64A0-B448-2DA09387F38B}"/>
              </a:ext>
            </a:extLst>
          </p:cNvPr>
          <p:cNvGrpSpPr/>
          <p:nvPr/>
        </p:nvGrpSpPr>
        <p:grpSpPr>
          <a:xfrm>
            <a:off x="7687667" y="1307969"/>
            <a:ext cx="2862008" cy="1036072"/>
            <a:chOff x="7687667" y="1307969"/>
            <a:chExt cx="2862008" cy="1036072"/>
          </a:xfrm>
        </p:grpSpPr>
        <p:sp>
          <p:nvSpPr>
            <p:cNvPr id="5" name="Rectangle 4">
              <a:extLst>
                <a:ext uri="{FF2B5EF4-FFF2-40B4-BE49-F238E27FC236}">
                  <a16:creationId xmlns:a16="http://schemas.microsoft.com/office/drawing/2014/main" id="{998C2560-B814-1FDF-651C-F6644E41D91A}"/>
                </a:ext>
              </a:extLst>
            </p:cNvPr>
            <p:cNvSpPr/>
            <p:nvPr/>
          </p:nvSpPr>
          <p:spPr bwMode="auto">
            <a:xfrm>
              <a:off x="7687667" y="1310300"/>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Lock">
              <a:extLst>
                <a:ext uri="{FF2B5EF4-FFF2-40B4-BE49-F238E27FC236}">
                  <a16:creationId xmlns:a16="http://schemas.microsoft.com/office/drawing/2014/main" id="{F79AE032-6ED6-7272-01A6-0F55B11755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35275" y="1307969"/>
              <a:ext cx="914400" cy="914400"/>
            </a:xfrm>
            <a:prstGeom prst="rect">
              <a:avLst/>
            </a:prstGeom>
          </p:spPr>
        </p:pic>
        <p:sp>
          <p:nvSpPr>
            <p:cNvPr id="17" name="TextBox 16">
              <a:extLst>
                <a:ext uri="{FF2B5EF4-FFF2-40B4-BE49-F238E27FC236}">
                  <a16:creationId xmlns:a16="http://schemas.microsoft.com/office/drawing/2014/main" id="{EACFB188-42C7-DE0E-8D7D-5CFD0D43E813}"/>
                </a:ext>
              </a:extLst>
            </p:cNvPr>
            <p:cNvSpPr txBox="1"/>
            <p:nvPr/>
          </p:nvSpPr>
          <p:spPr>
            <a:xfrm>
              <a:off x="7791347" y="1578378"/>
              <a:ext cx="1608992" cy="738664"/>
            </a:xfrm>
            <a:prstGeom prst="rect">
              <a:avLst/>
            </a:prstGeom>
            <a:noFill/>
          </p:spPr>
          <p:txBody>
            <a:bodyPr wrap="square" lIns="0" tIns="0" rIns="0" bIns="0" rtlCol="0">
              <a:spAutoFit/>
            </a:bodyPr>
            <a:lstStyle/>
            <a:p>
              <a:pPr algn="l"/>
              <a:r>
                <a:rPr lang="en-US" sz="2400" dirty="0">
                  <a:solidFill>
                    <a:schemeClr val="bg1"/>
                  </a:solidFill>
                </a:rPr>
                <a:t>Privacy &amp; Security</a:t>
              </a:r>
            </a:p>
          </p:txBody>
        </p:sp>
      </p:grpSp>
      <p:grpSp>
        <p:nvGrpSpPr>
          <p:cNvPr id="26" name="Group 25" descr="Inclusiveness">
            <a:extLst>
              <a:ext uri="{FF2B5EF4-FFF2-40B4-BE49-F238E27FC236}">
                <a16:creationId xmlns:a16="http://schemas.microsoft.com/office/drawing/2014/main" id="{B61040CB-D7BF-42B2-A21F-4412241955A7}"/>
              </a:ext>
            </a:extLst>
          </p:cNvPr>
          <p:cNvGrpSpPr/>
          <p:nvPr/>
        </p:nvGrpSpPr>
        <p:grpSpPr>
          <a:xfrm>
            <a:off x="1540070" y="2545788"/>
            <a:ext cx="2862008" cy="1033741"/>
            <a:chOff x="1540070" y="2545788"/>
            <a:chExt cx="2862008" cy="1033741"/>
          </a:xfrm>
        </p:grpSpPr>
        <p:sp>
          <p:nvSpPr>
            <p:cNvPr id="6" name="Rectangle 5">
              <a:extLst>
                <a:ext uri="{FF2B5EF4-FFF2-40B4-BE49-F238E27FC236}">
                  <a16:creationId xmlns:a16="http://schemas.microsoft.com/office/drawing/2014/main" id="{4B443376-3572-F70E-5E47-8781EB017343}"/>
                </a:ext>
              </a:extLst>
            </p:cNvPr>
            <p:cNvSpPr/>
            <p:nvPr/>
          </p:nvSpPr>
          <p:spPr bwMode="auto">
            <a:xfrm>
              <a:off x="1540070" y="2545788"/>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descr="Users">
              <a:extLst>
                <a:ext uri="{FF2B5EF4-FFF2-40B4-BE49-F238E27FC236}">
                  <a16:creationId xmlns:a16="http://schemas.microsoft.com/office/drawing/2014/main" id="{A4884766-6AF0-BA8D-EFE2-53C89DC54C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24118" y="2545788"/>
              <a:ext cx="914400" cy="914400"/>
            </a:xfrm>
            <a:prstGeom prst="rect">
              <a:avLst/>
            </a:prstGeom>
          </p:spPr>
        </p:pic>
        <p:sp>
          <p:nvSpPr>
            <p:cNvPr id="18" name="TextBox 17">
              <a:extLst>
                <a:ext uri="{FF2B5EF4-FFF2-40B4-BE49-F238E27FC236}">
                  <a16:creationId xmlns:a16="http://schemas.microsoft.com/office/drawing/2014/main" id="{6D20E4B5-EAA3-B5EA-1259-73E568EBD5CE}"/>
                </a:ext>
              </a:extLst>
            </p:cNvPr>
            <p:cNvSpPr txBox="1"/>
            <p:nvPr/>
          </p:nvSpPr>
          <p:spPr>
            <a:xfrm>
              <a:off x="1673824" y="3085202"/>
              <a:ext cx="1755096" cy="369332"/>
            </a:xfrm>
            <a:prstGeom prst="rect">
              <a:avLst/>
            </a:prstGeom>
            <a:noFill/>
          </p:spPr>
          <p:txBody>
            <a:bodyPr wrap="none" lIns="0" tIns="0" rIns="0" bIns="0" rtlCol="0">
              <a:spAutoFit/>
            </a:bodyPr>
            <a:lstStyle/>
            <a:p>
              <a:pPr algn="l"/>
              <a:r>
                <a:rPr lang="en-US" sz="2400" dirty="0">
                  <a:solidFill>
                    <a:schemeClr val="bg1"/>
                  </a:solidFill>
                </a:rPr>
                <a:t>Inclusiveness</a:t>
              </a:r>
            </a:p>
          </p:txBody>
        </p:sp>
      </p:grpSp>
      <p:grpSp>
        <p:nvGrpSpPr>
          <p:cNvPr id="27" name="Group 26" descr="Transparency">
            <a:extLst>
              <a:ext uri="{FF2B5EF4-FFF2-40B4-BE49-F238E27FC236}">
                <a16:creationId xmlns:a16="http://schemas.microsoft.com/office/drawing/2014/main" id="{11A0F499-8658-970E-684A-74831689A7E5}"/>
              </a:ext>
            </a:extLst>
          </p:cNvPr>
          <p:cNvGrpSpPr/>
          <p:nvPr/>
        </p:nvGrpSpPr>
        <p:grpSpPr>
          <a:xfrm>
            <a:off x="4625317" y="2439456"/>
            <a:ext cx="2862008" cy="1137742"/>
            <a:chOff x="4625317" y="2439456"/>
            <a:chExt cx="2862008" cy="1137742"/>
          </a:xfrm>
        </p:grpSpPr>
        <p:sp>
          <p:nvSpPr>
            <p:cNvPr id="7" name="Rectangle 6">
              <a:extLst>
                <a:ext uri="{FF2B5EF4-FFF2-40B4-BE49-F238E27FC236}">
                  <a16:creationId xmlns:a16="http://schemas.microsoft.com/office/drawing/2014/main" id="{A285E370-1EFB-5B3F-AE86-4801803CFECD}"/>
                </a:ext>
              </a:extLst>
            </p:cNvPr>
            <p:cNvSpPr/>
            <p:nvPr/>
          </p:nvSpPr>
          <p:spPr bwMode="auto">
            <a:xfrm>
              <a:off x="4625317" y="2543457"/>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Eye">
              <a:extLst>
                <a:ext uri="{FF2B5EF4-FFF2-40B4-BE49-F238E27FC236}">
                  <a16:creationId xmlns:a16="http://schemas.microsoft.com/office/drawing/2014/main" id="{48984350-89BA-CA03-ADAA-2781AE3ACB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34945" y="2439456"/>
              <a:ext cx="914400" cy="914400"/>
            </a:xfrm>
            <a:prstGeom prst="rect">
              <a:avLst/>
            </a:prstGeom>
          </p:spPr>
        </p:pic>
        <p:sp>
          <p:nvSpPr>
            <p:cNvPr id="19" name="TextBox 18">
              <a:extLst>
                <a:ext uri="{FF2B5EF4-FFF2-40B4-BE49-F238E27FC236}">
                  <a16:creationId xmlns:a16="http://schemas.microsoft.com/office/drawing/2014/main" id="{0F3ECF26-70B5-BF70-B4D4-CA0521ED5060}"/>
                </a:ext>
              </a:extLst>
            </p:cNvPr>
            <p:cNvSpPr txBox="1"/>
            <p:nvPr/>
          </p:nvSpPr>
          <p:spPr>
            <a:xfrm>
              <a:off x="4711288" y="3087404"/>
              <a:ext cx="1768561" cy="369332"/>
            </a:xfrm>
            <a:prstGeom prst="rect">
              <a:avLst/>
            </a:prstGeom>
            <a:noFill/>
          </p:spPr>
          <p:txBody>
            <a:bodyPr wrap="none" lIns="0" tIns="0" rIns="0" bIns="0" rtlCol="0">
              <a:spAutoFit/>
            </a:bodyPr>
            <a:lstStyle/>
            <a:p>
              <a:pPr algn="l"/>
              <a:r>
                <a:rPr lang="en-US" sz="2400" dirty="0">
                  <a:solidFill>
                    <a:schemeClr val="bg1"/>
                  </a:solidFill>
                </a:rPr>
                <a:t>Transparency</a:t>
              </a:r>
            </a:p>
          </p:txBody>
        </p:sp>
      </p:grpSp>
      <p:grpSp>
        <p:nvGrpSpPr>
          <p:cNvPr id="28" name="Group 27" descr="Accountability">
            <a:extLst>
              <a:ext uri="{FF2B5EF4-FFF2-40B4-BE49-F238E27FC236}">
                <a16:creationId xmlns:a16="http://schemas.microsoft.com/office/drawing/2014/main" id="{B55C757E-27EC-9967-085C-8F01A440DF47}"/>
              </a:ext>
            </a:extLst>
          </p:cNvPr>
          <p:cNvGrpSpPr/>
          <p:nvPr/>
        </p:nvGrpSpPr>
        <p:grpSpPr>
          <a:xfrm>
            <a:off x="7687667" y="2543457"/>
            <a:ext cx="2862008" cy="1033741"/>
            <a:chOff x="7687667" y="2543457"/>
            <a:chExt cx="2862008" cy="1033741"/>
          </a:xfrm>
        </p:grpSpPr>
        <p:sp>
          <p:nvSpPr>
            <p:cNvPr id="8" name="Rectangle 7">
              <a:extLst>
                <a:ext uri="{FF2B5EF4-FFF2-40B4-BE49-F238E27FC236}">
                  <a16:creationId xmlns:a16="http://schemas.microsoft.com/office/drawing/2014/main" id="{992F92FE-C377-708D-AFCC-30958C981BA6}"/>
                </a:ext>
              </a:extLst>
            </p:cNvPr>
            <p:cNvSpPr/>
            <p:nvPr/>
          </p:nvSpPr>
          <p:spPr bwMode="auto">
            <a:xfrm>
              <a:off x="7687667" y="2543457"/>
              <a:ext cx="2862008" cy="10337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Handshake">
              <a:extLst>
                <a:ext uri="{FF2B5EF4-FFF2-40B4-BE49-F238E27FC236}">
                  <a16:creationId xmlns:a16="http://schemas.microsoft.com/office/drawing/2014/main" id="{0B64DFA1-9CE1-5B1B-586C-CAAAC1B12BA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99375" y="2543457"/>
              <a:ext cx="914400" cy="914400"/>
            </a:xfrm>
            <a:prstGeom prst="rect">
              <a:avLst/>
            </a:prstGeom>
          </p:spPr>
        </p:pic>
        <p:sp>
          <p:nvSpPr>
            <p:cNvPr id="20" name="TextBox 19">
              <a:extLst>
                <a:ext uri="{FF2B5EF4-FFF2-40B4-BE49-F238E27FC236}">
                  <a16:creationId xmlns:a16="http://schemas.microsoft.com/office/drawing/2014/main" id="{4DBF276D-5BB5-DEED-F358-C9366091A2D6}"/>
                </a:ext>
              </a:extLst>
            </p:cNvPr>
            <p:cNvSpPr txBox="1"/>
            <p:nvPr/>
          </p:nvSpPr>
          <p:spPr>
            <a:xfrm>
              <a:off x="7785165" y="3082871"/>
              <a:ext cx="1936428" cy="369332"/>
            </a:xfrm>
            <a:prstGeom prst="rect">
              <a:avLst/>
            </a:prstGeom>
            <a:noFill/>
          </p:spPr>
          <p:txBody>
            <a:bodyPr wrap="none" lIns="0" tIns="0" rIns="0" bIns="0" rtlCol="0">
              <a:spAutoFit/>
            </a:bodyPr>
            <a:lstStyle/>
            <a:p>
              <a:pPr algn="l"/>
              <a:r>
                <a:rPr lang="en-US" sz="2400" dirty="0">
                  <a:solidFill>
                    <a:schemeClr val="bg1"/>
                  </a:solidFill>
                </a:rPr>
                <a:t>Accountability</a:t>
              </a:r>
            </a:p>
          </p:txBody>
        </p:sp>
      </p:grpSp>
      <p:sp>
        <p:nvSpPr>
          <p:cNvPr id="21" name="TextBox 20">
            <a:extLst>
              <a:ext uri="{FF2B5EF4-FFF2-40B4-BE49-F238E27FC236}">
                <a16:creationId xmlns:a16="http://schemas.microsoft.com/office/drawing/2014/main" id="{F6066416-AF6C-0634-C27A-1951BDDBBF11}"/>
              </a:ext>
            </a:extLst>
          </p:cNvPr>
          <p:cNvSpPr txBox="1"/>
          <p:nvPr/>
        </p:nvSpPr>
        <p:spPr>
          <a:xfrm>
            <a:off x="3085546" y="3681199"/>
            <a:ext cx="6413829" cy="461665"/>
          </a:xfrm>
          <a:prstGeom prst="rect">
            <a:avLst/>
          </a:prstGeom>
          <a:noFill/>
        </p:spPr>
        <p:txBody>
          <a:bodyPr wrap="square">
            <a:spAutoFit/>
          </a:bodyPr>
          <a:lstStyle/>
          <a:p>
            <a:r>
              <a:rPr lang="en-US" sz="2400" dirty="0">
                <a:solidFill>
                  <a:schemeClr val="tx2">
                    <a:lumMod val="60000"/>
                    <a:lumOff val="40000"/>
                  </a:schemeClr>
                </a:solidFill>
                <a:hlinkClick r:id="rId15">
                  <a:extLst>
                    <a:ext uri="{A12FA001-AC4F-418D-AE19-62706E023703}">
                      <ahyp:hlinkClr xmlns:ahyp="http://schemas.microsoft.com/office/drawing/2018/hyperlinkcolor" val="tx"/>
                    </a:ext>
                  </a:extLst>
                </a:hlinkClick>
              </a:rPr>
              <a:t>https://www.microsoft.com/ai/responsible-ai</a:t>
            </a:r>
            <a:endParaRPr lang="en-US" sz="2400" dirty="0">
              <a:solidFill>
                <a:schemeClr val="tx2">
                  <a:lumMod val="60000"/>
                  <a:lumOff val="40000"/>
                </a:schemeClr>
              </a:solidFill>
            </a:endParaRPr>
          </a:p>
        </p:txBody>
      </p:sp>
      <p:sp>
        <p:nvSpPr>
          <p:cNvPr id="22" name="Text Placeholder 15">
            <a:extLst>
              <a:ext uri="{FF2B5EF4-FFF2-40B4-BE49-F238E27FC236}">
                <a16:creationId xmlns:a16="http://schemas.microsoft.com/office/drawing/2014/main" id="{80F9F47C-F094-8E2B-025D-FA83D6348274}"/>
              </a:ext>
            </a:extLst>
          </p:cNvPr>
          <p:cNvSpPr txBox="1">
            <a:spLocks/>
          </p:cNvSpPr>
          <p:nvPr/>
        </p:nvSpPr>
        <p:spPr>
          <a:xfrm>
            <a:off x="418643" y="4503240"/>
            <a:ext cx="11773357" cy="2747730"/>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lvl="1" indent="-342900">
              <a:buFont typeface="Arial" panose="020B0604020202020204" pitchFamily="34" charset="0"/>
              <a:buChar char="•"/>
            </a:pPr>
            <a:r>
              <a:rPr lang="en-US" sz="2400" dirty="0"/>
              <a:t>Azure OpenAI is a </a:t>
            </a:r>
            <a:r>
              <a:rPr lang="en-US" sz="2400" i="1" dirty="0"/>
              <a:t>limited access</a:t>
            </a:r>
            <a:r>
              <a:rPr lang="en-US" sz="2400" dirty="0"/>
              <a:t> service – access is approved based on use case:</a:t>
            </a:r>
          </a:p>
          <a:p>
            <a:pPr lvl="1"/>
            <a:r>
              <a:rPr lang="en-US" sz="2400" dirty="0"/>
              <a:t>	</a:t>
            </a:r>
            <a:r>
              <a:rPr lang="en-US" dirty="0">
                <a:solidFill>
                  <a:schemeClr val="tx2">
                    <a:lumMod val="60000"/>
                    <a:lumOff val="40000"/>
                  </a:schemeClr>
                </a:solidFill>
                <a:hlinkClick r:id="rId16">
                  <a:extLst>
                    <a:ext uri="{A12FA001-AC4F-418D-AE19-62706E023703}">
                      <ahyp:hlinkClr xmlns:ahyp="http://schemas.microsoft.com/office/drawing/2018/hyperlinkcolor" val="tx"/>
                    </a:ext>
                  </a:extLst>
                </a:hlinkClick>
              </a:rPr>
              <a:t>https://learn.microsoft.com/legal/cognitive-services/openai/limited-access</a:t>
            </a:r>
            <a:r>
              <a:rPr lang="en-US" dirty="0">
                <a:solidFill>
                  <a:schemeClr val="tx2">
                    <a:lumMod val="60000"/>
                    <a:lumOff val="40000"/>
                  </a:schemeClr>
                </a:solidFill>
              </a:rPr>
              <a:t> </a:t>
            </a:r>
            <a:endParaRPr lang="en-US" sz="2400" dirty="0">
              <a:solidFill>
                <a:schemeClr val="tx2">
                  <a:lumMod val="60000"/>
                  <a:lumOff val="40000"/>
                </a:schemeClr>
              </a:solidFill>
            </a:endParaRPr>
          </a:p>
          <a:p>
            <a:pPr marL="342900" lvl="1" indent="-342900">
              <a:buFont typeface="Arial" panose="020B0604020202020204" pitchFamily="34" charset="0"/>
              <a:buChar char="•"/>
            </a:pPr>
            <a:r>
              <a:rPr lang="en-US" sz="2400" dirty="0"/>
              <a:t>Review the transparency note for the Azure OpenAI service:</a:t>
            </a:r>
          </a:p>
          <a:p>
            <a:pPr lvl="1"/>
            <a:r>
              <a:rPr lang="en-US" sz="2400" dirty="0"/>
              <a:t>	</a:t>
            </a:r>
            <a:r>
              <a:rPr lang="en-US" dirty="0">
                <a:solidFill>
                  <a:schemeClr val="tx2">
                    <a:lumMod val="60000"/>
                    <a:lumOff val="40000"/>
                  </a:schemeClr>
                </a:solidFill>
                <a:hlinkClick r:id="rId17">
                  <a:extLst>
                    <a:ext uri="{A12FA001-AC4F-418D-AE19-62706E023703}">
                      <ahyp:hlinkClr xmlns:ahyp="http://schemas.microsoft.com/office/drawing/2018/hyperlinkcolor" val="tx"/>
                    </a:ext>
                  </a:extLst>
                </a:hlinkClick>
              </a:rPr>
              <a:t>https://learn.microsoft.com/legal/cognitive-services/openai/transparency-note</a:t>
            </a:r>
            <a:r>
              <a:rPr lang="en-US" dirty="0">
                <a:solidFill>
                  <a:schemeClr val="tx2">
                    <a:lumMod val="60000"/>
                    <a:lumOff val="40000"/>
                  </a:schemeClr>
                </a:solidFill>
              </a:rPr>
              <a:t> </a:t>
            </a:r>
            <a:endParaRPr lang="en-US" sz="2400" dirty="0">
              <a:solidFill>
                <a:schemeClr val="tx2">
                  <a:lumMod val="60000"/>
                  <a:lumOff val="40000"/>
                </a:schemeClr>
              </a:solidFill>
            </a:endParaRPr>
          </a:p>
        </p:txBody>
      </p:sp>
    </p:spTree>
    <p:extLst>
      <p:ext uri="{BB962C8B-B14F-4D97-AF65-F5344CB8AC3E}">
        <p14:creationId xmlns:p14="http://schemas.microsoft.com/office/powerpoint/2010/main" val="35530895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FBC5FD-9635-49A0-95D0-53CC684F529D}"/>
              </a:ext>
            </a:extLst>
          </p:cNvPr>
          <p:cNvSpPr>
            <a:spLocks noGrp="1"/>
          </p:cNvSpPr>
          <p:nvPr>
            <p:ph type="title"/>
          </p:nvPr>
        </p:nvSpPr>
        <p:spPr/>
        <p:txBody>
          <a:bodyPr/>
          <a:lstStyle/>
          <a:p>
            <a:r>
              <a:rPr lang="en-US" dirty="0"/>
              <a:t>Knowledge check</a:t>
            </a:r>
          </a:p>
        </p:txBody>
      </p:sp>
      <p:sp>
        <p:nvSpPr>
          <p:cNvPr id="8" name="Text Placeholder 7">
            <a:extLst>
              <a:ext uri="{FF2B5EF4-FFF2-40B4-BE49-F238E27FC236}">
                <a16:creationId xmlns:a16="http://schemas.microsoft.com/office/drawing/2014/main" id="{C7CCD6F3-D73B-4B7B-8C19-868BAB4DFE04}"/>
              </a:ext>
            </a:extLst>
          </p:cNvPr>
          <p:cNvSpPr>
            <a:spLocks noGrp="1"/>
          </p:cNvSpPr>
          <p:nvPr>
            <p:ph type="body" sz="quarter" idx="11"/>
          </p:nvPr>
        </p:nvSpPr>
        <p:spPr>
          <a:xfrm>
            <a:off x="1376012" y="1314645"/>
            <a:ext cx="10737691" cy="1439467"/>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mj-lt"/>
                <a:ea typeface="+mn-ea"/>
                <a:cs typeface="+mn-cs"/>
              </a:rPr>
              <a:t>What is generative AI?</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dirty="0">
                <a:solidFill>
                  <a:srgbClr val="171717"/>
                </a:solidFill>
                <a:latin typeface="Segoe UI" panose="020B0502040204020203" pitchFamily="34" charset="0"/>
              </a:rPr>
              <a:t>A form of AI that classifies items based on probabilistic statistical algorithms</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dirty="0">
                <a:solidFill>
                  <a:srgbClr val="171717"/>
                </a:solidFill>
                <a:latin typeface="Segoe UI" panose="020B0502040204020203" pitchFamily="34" charset="0"/>
              </a:rPr>
              <a:t>A form of AI that detects specific visual objects in images</a:t>
            </a:r>
          </a:p>
          <a:p>
            <a:pPr marL="288925" indent="-288925" defTabSz="932742">
              <a:lnSpc>
                <a:spcPct val="100000"/>
              </a:lnSpc>
              <a:spcBef>
                <a:spcPts val="300"/>
              </a:spcBef>
              <a:spcAft>
                <a:spcPts val="600"/>
              </a:spcAft>
              <a:buSzTx/>
              <a:buFont typeface="Wingdings" panose="05000000000000000000" pitchFamily="2" charset="2"/>
              <a:buChar char="q"/>
              <a:defRPr/>
            </a:pPr>
            <a:r>
              <a:rPr lang="en-US" sz="1600" dirty="0">
                <a:solidFill>
                  <a:srgbClr val="171717"/>
                </a:solidFill>
                <a:latin typeface="Segoe UI" panose="020B0502040204020203" pitchFamily="34" charset="0"/>
              </a:rPr>
              <a:t>A form of AI that creates content based on natural language input</a:t>
            </a:r>
          </a:p>
        </p:txBody>
      </p:sp>
      <p:sp>
        <p:nvSpPr>
          <p:cNvPr id="19" name="Graphic 26">
            <a:extLst>
              <a:ext uri="{FF2B5EF4-FFF2-40B4-BE49-F238E27FC236}">
                <a16:creationId xmlns:a16="http://schemas.microsoft.com/office/drawing/2014/main" id="{2A802B18-90EE-4B3D-97B9-9C05EE0CED14}"/>
              </a:ext>
              <a:ext uri="{C183D7F6-B498-43B3-948B-1728B52AA6E4}">
                <adec:decorative xmlns:adec="http://schemas.microsoft.com/office/drawing/2017/decorative" val="1"/>
              </a:ext>
            </a:extLst>
          </p:cNvPr>
          <p:cNvSpPr/>
          <p:nvPr/>
        </p:nvSpPr>
        <p:spPr>
          <a:xfrm>
            <a:off x="1376011" y="2464173"/>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3EFE1262-1194-4E26-B906-5CF2497F3C96}"/>
              </a:ext>
              <a:ext uri="{C183D7F6-B498-43B3-948B-1728B52AA6E4}">
                <adec:decorative xmlns:adec="http://schemas.microsoft.com/office/drawing/2017/decorative" val="1"/>
              </a:ext>
            </a:extLst>
          </p:cNvPr>
          <p:cNvCxnSpPr>
            <a:cxnSpLocks/>
          </p:cNvCxnSpPr>
          <p:nvPr/>
        </p:nvCxnSpPr>
        <p:spPr>
          <a:xfrm>
            <a:off x="1376012" y="2894353"/>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172BC7E-FDC4-43EE-8346-8950642DCBF4}"/>
              </a:ext>
            </a:extLst>
          </p:cNvPr>
          <p:cNvSpPr>
            <a:spLocks noGrp="1"/>
          </p:cNvSpPr>
          <p:nvPr>
            <p:ph type="body" sz="quarter" idx="15"/>
          </p:nvPr>
        </p:nvSpPr>
        <p:spPr>
          <a:xfrm>
            <a:off x="1376012" y="2986210"/>
            <a:ext cx="10383899" cy="1443714"/>
          </a:xfrm>
        </p:spPr>
        <p:txBody>
          <a:bodyPr/>
          <a:lstStyle/>
          <a:p>
            <a:pPr>
              <a:spcAft>
                <a:spcPts val="0"/>
              </a:spcAft>
              <a:defRPr/>
            </a:pPr>
            <a:r>
              <a:rPr kumimoji="0" lang="en-US" sz="1800" b="0" i="0" u="none" strike="noStrike" kern="1200" cap="none" spc="0" normalizeH="0" baseline="0" noProof="0" dirty="0">
                <a:ln>
                  <a:noFill/>
                </a:ln>
                <a:effectLst/>
                <a:uLnTx/>
                <a:uFillTx/>
                <a:latin typeface="+mj-lt"/>
                <a:ea typeface="+mn-ea"/>
                <a:cs typeface="+mn-cs"/>
              </a:rPr>
              <a:t>What is Azure OpenAI service?</a:t>
            </a:r>
            <a:endParaRPr lang="en-US" sz="1800" dirty="0">
              <a:latin typeface="+mj-lt"/>
            </a:endParaRPr>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A service in Azure that you can use to connect chatbots to multiple channels</a:t>
            </a:r>
            <a:endParaRPr lang="en-US" sz="1600" dirty="0"/>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A service in Azure that you can use to deploy and consume OpenAI generative AI models</a:t>
            </a:r>
            <a:endParaRPr lang="en-US" sz="1600" dirty="0"/>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A service in Azure that you can use to train and manage custom machine learning models using MLflow </a:t>
            </a:r>
            <a:endParaRPr lang="en-US" sz="1600" dirty="0"/>
          </a:p>
        </p:txBody>
      </p:sp>
      <p:sp>
        <p:nvSpPr>
          <p:cNvPr id="20" name="Graphic 26">
            <a:extLst>
              <a:ext uri="{FF2B5EF4-FFF2-40B4-BE49-F238E27FC236}">
                <a16:creationId xmlns:a16="http://schemas.microsoft.com/office/drawing/2014/main" id="{A6D58C0B-F1D4-4714-863A-BC2F0F1C195B}"/>
              </a:ext>
              <a:ext uri="{C183D7F6-B498-43B3-948B-1728B52AA6E4}">
                <adec:decorative xmlns:adec="http://schemas.microsoft.com/office/drawing/2017/decorative" val="1"/>
              </a:ext>
            </a:extLst>
          </p:cNvPr>
          <p:cNvSpPr/>
          <p:nvPr/>
        </p:nvSpPr>
        <p:spPr>
          <a:xfrm>
            <a:off x="1376011" y="376811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2" name="Straight Connector 11">
            <a:extLst>
              <a:ext uri="{FF2B5EF4-FFF2-40B4-BE49-F238E27FC236}">
                <a16:creationId xmlns:a16="http://schemas.microsoft.com/office/drawing/2014/main" id="{12B62408-88E8-4661-BCD3-EDF001718874}"/>
              </a:ext>
              <a:ext uri="{C183D7F6-B498-43B3-948B-1728B52AA6E4}">
                <adec:decorative xmlns:adec="http://schemas.microsoft.com/office/drawing/2017/decorative" val="1"/>
              </a:ext>
            </a:extLst>
          </p:cNvPr>
          <p:cNvCxnSpPr>
            <a:cxnSpLocks/>
          </p:cNvCxnSpPr>
          <p:nvPr/>
        </p:nvCxnSpPr>
        <p:spPr>
          <a:xfrm>
            <a:off x="1376012" y="4490246"/>
            <a:ext cx="1030414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01853C4E-938B-4A63-A328-5CEB6E403E1E}"/>
              </a:ext>
            </a:extLst>
          </p:cNvPr>
          <p:cNvSpPr>
            <a:spLocks noGrp="1"/>
          </p:cNvSpPr>
          <p:nvPr>
            <p:ph type="body" sz="quarter" idx="17"/>
          </p:nvPr>
        </p:nvSpPr>
        <p:spPr>
          <a:xfrm>
            <a:off x="1376012" y="4550567"/>
            <a:ext cx="10383899" cy="1557928"/>
          </a:xfrm>
        </p:spPr>
        <p:txBody>
          <a:bodyPr/>
          <a:lstStyle/>
          <a:p>
            <a:pPr>
              <a:defRPr/>
            </a:pPr>
            <a:r>
              <a:rPr kumimoji="0" lang="en-US" sz="1800" b="0" i="0" u="none" strike="noStrike" kern="1200" cap="none" spc="0" normalizeH="0" baseline="0" noProof="0" dirty="0">
                <a:ln>
                  <a:noFill/>
                </a:ln>
                <a:effectLst/>
                <a:uLnTx/>
                <a:uFillTx/>
                <a:latin typeface="+mj-lt"/>
                <a:ea typeface="+mn-ea"/>
                <a:cs typeface="+mn-cs"/>
              </a:rPr>
              <a:t>How do you generate output from a generative AI model?</a:t>
            </a:r>
            <a:endParaRPr lang="en-US" sz="1800" dirty="0">
              <a:latin typeface="+mj-lt"/>
            </a:endParaRPr>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Write a Python script to call the model’s </a:t>
            </a:r>
            <a:r>
              <a:rPr lang="en-US" sz="1600" b="1" dirty="0">
                <a:solidFill>
                  <a:srgbClr val="171717"/>
                </a:solidFill>
                <a:latin typeface="Segoe UI" panose="020B0502040204020203" pitchFamily="34" charset="0"/>
              </a:rPr>
              <a:t>predict</a:t>
            </a:r>
            <a:r>
              <a:rPr lang="en-US" sz="1600" dirty="0">
                <a:solidFill>
                  <a:srgbClr val="171717"/>
                </a:solidFill>
                <a:latin typeface="Segoe UI" panose="020B0502040204020203" pitchFamily="34" charset="0"/>
              </a:rPr>
              <a:t> function</a:t>
            </a:r>
            <a:endParaRPr lang="en-US" sz="1600" dirty="0"/>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Submit a natural language prompt</a:t>
            </a:r>
            <a:endParaRPr lang="en-US" sz="1600" dirty="0"/>
          </a:p>
          <a:p>
            <a:pPr marL="288925" indent="-288925">
              <a:spcBef>
                <a:spcPts val="300"/>
              </a:spcBef>
              <a:spcAft>
                <a:spcPts val="600"/>
              </a:spcAft>
              <a:buFont typeface="Wingdings" panose="05000000000000000000" pitchFamily="2" charset="2"/>
              <a:buChar char="q"/>
              <a:defRPr/>
            </a:pPr>
            <a:r>
              <a:rPr lang="en-US" sz="1600" dirty="0">
                <a:solidFill>
                  <a:srgbClr val="171717"/>
                </a:solidFill>
                <a:latin typeface="Segoe UI" panose="020B0502040204020203" pitchFamily="34" charset="0"/>
              </a:rPr>
              <a:t>Use the visual interface in Azure Machine Learning studio</a:t>
            </a:r>
            <a:endParaRPr lang="en-US" sz="1600" dirty="0"/>
          </a:p>
        </p:txBody>
      </p:sp>
      <p:sp>
        <p:nvSpPr>
          <p:cNvPr id="21" name="Graphic 26">
            <a:extLst>
              <a:ext uri="{FF2B5EF4-FFF2-40B4-BE49-F238E27FC236}">
                <a16:creationId xmlns:a16="http://schemas.microsoft.com/office/drawing/2014/main" id="{962197A6-871C-4723-B214-AF9644775C2D}"/>
              </a:ext>
              <a:ext uri="{C183D7F6-B498-43B3-948B-1728B52AA6E4}">
                <adec:decorative xmlns:adec="http://schemas.microsoft.com/office/drawing/2017/decorative" val="1"/>
              </a:ext>
            </a:extLst>
          </p:cNvPr>
          <p:cNvSpPr/>
          <p:nvPr/>
        </p:nvSpPr>
        <p:spPr>
          <a:xfrm>
            <a:off x="1376011" y="538634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solidFill>
            <a:schemeClr val="tx2"/>
          </a:solidFill>
          <a:ln w="31750" cap="flat">
            <a:solidFill>
              <a:schemeClr val="tx2"/>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D8B354CF-A423-413E-AC59-EB65165DF8F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1194001"/>
            <a:ext cx="933775" cy="933775"/>
          </a:xfrm>
          <a:prstGeom prst="rect">
            <a:avLst/>
          </a:prstGeom>
        </p:spPr>
      </p:pic>
      <p:pic>
        <p:nvPicPr>
          <p:cNvPr id="4" name="Graphic 3">
            <a:extLst>
              <a:ext uri="{FF2B5EF4-FFF2-40B4-BE49-F238E27FC236}">
                <a16:creationId xmlns:a16="http://schemas.microsoft.com/office/drawing/2014/main" id="{F3154490-1154-405C-8FF8-888A051BD2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2879003"/>
            <a:ext cx="933775" cy="933775"/>
          </a:xfrm>
          <a:prstGeom prst="rect">
            <a:avLst/>
          </a:prstGeom>
        </p:spPr>
      </p:pic>
      <p:pic>
        <p:nvPicPr>
          <p:cNvPr id="5" name="Graphic 4">
            <a:extLst>
              <a:ext uri="{FF2B5EF4-FFF2-40B4-BE49-F238E27FC236}">
                <a16:creationId xmlns:a16="http://schemas.microsoft.com/office/drawing/2014/main" id="{024724A0-8F4C-428B-8FA8-41AFED001D2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236" y="4544137"/>
            <a:ext cx="933775" cy="933775"/>
          </a:xfrm>
          <a:prstGeom prst="rect">
            <a:avLst/>
          </a:prstGeom>
        </p:spPr>
      </p:pic>
    </p:spTree>
    <p:extLst>
      <p:ext uri="{BB962C8B-B14F-4D97-AF65-F5344CB8AC3E}">
        <p14:creationId xmlns:p14="http://schemas.microsoft.com/office/powerpoint/2010/main" val="182956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0F13B9-D3B4-22FE-AA8E-C2BFA5A5CCCA}"/>
              </a:ext>
            </a:extLst>
          </p:cNvPr>
          <p:cNvSpPr>
            <a:spLocks noGrp="1"/>
          </p:cNvSpPr>
          <p:nvPr>
            <p:ph type="title"/>
          </p:nvPr>
        </p:nvSpPr>
        <p:spPr/>
        <p:txBody>
          <a:bodyPr/>
          <a:lstStyle/>
          <a:p>
            <a:r>
              <a:rPr lang="en-US" dirty="0"/>
              <a:t>Further reading</a:t>
            </a:r>
          </a:p>
        </p:txBody>
      </p:sp>
      <p:sp>
        <p:nvSpPr>
          <p:cNvPr id="13" name="TextBox 12">
            <a:extLst>
              <a:ext uri="{FF2B5EF4-FFF2-40B4-BE49-F238E27FC236}">
                <a16:creationId xmlns:a16="http://schemas.microsoft.com/office/drawing/2014/main" id="{8F4DCAA7-2167-5FC2-806E-39FA9FA0D5B6}"/>
              </a:ext>
            </a:extLst>
          </p:cNvPr>
          <p:cNvSpPr txBox="1"/>
          <p:nvPr/>
        </p:nvSpPr>
        <p:spPr>
          <a:xfrm>
            <a:off x="2888242" y="2709200"/>
            <a:ext cx="7788165" cy="677108"/>
          </a:xfrm>
          <a:prstGeom prst="rect">
            <a:avLst/>
          </a:prstGeom>
          <a:noFill/>
        </p:spPr>
        <p:txBody>
          <a:bodyPr wrap="square">
            <a:spAutoFit/>
          </a:bodyPr>
          <a:lstStyle/>
          <a:p>
            <a:r>
              <a:rPr lang="en-US" sz="2000" dirty="0"/>
              <a:t>Introduction to Azure OpenAI Service</a:t>
            </a:r>
          </a:p>
          <a:p>
            <a:r>
              <a:rPr lang="en-US" sz="1800" dirty="0">
                <a:solidFill>
                  <a:schemeClr val="tx2"/>
                </a:solidFill>
                <a:hlinkClick r:id="rId3"/>
              </a:rPr>
              <a:t>https://aka.ms/mslearn-intro-azure-openai</a:t>
            </a:r>
            <a:r>
              <a:rPr lang="en-US" sz="1800" dirty="0">
                <a:solidFill>
                  <a:schemeClr val="tx2"/>
                </a:solidFill>
              </a:rPr>
              <a:t> </a:t>
            </a:r>
          </a:p>
        </p:txBody>
      </p:sp>
      <p:pic>
        <p:nvPicPr>
          <p:cNvPr id="5" name="Graphic 4">
            <a:extLst>
              <a:ext uri="{FF2B5EF4-FFF2-40B4-BE49-F238E27FC236}">
                <a16:creationId xmlns:a16="http://schemas.microsoft.com/office/drawing/2014/main" id="{AEFB1BED-2E27-E85C-A652-2A734882197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16692" y="2561979"/>
            <a:ext cx="971550" cy="971550"/>
          </a:xfrm>
          <a:prstGeom prst="rect">
            <a:avLst/>
          </a:prstGeom>
        </p:spPr>
      </p:pic>
    </p:spTree>
    <p:extLst>
      <p:ext uri="{BB962C8B-B14F-4D97-AF65-F5344CB8AC3E}">
        <p14:creationId xmlns:p14="http://schemas.microsoft.com/office/powerpoint/2010/main" val="329185916"/>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1036</Words>
  <Application>Microsoft Office PowerPoint</Application>
  <PresentationFormat>Widescreen</PresentationFormat>
  <Paragraphs>129</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Consolas</vt:lpstr>
      <vt:lpstr>Courier New</vt:lpstr>
      <vt:lpstr>Segoe UI</vt:lpstr>
      <vt:lpstr>Segoe UI Light</vt:lpstr>
      <vt:lpstr>Segoe UI Semibold</vt:lpstr>
      <vt:lpstr>Wingdings</vt:lpstr>
      <vt:lpstr>Microsoft Azure Template</vt:lpstr>
      <vt:lpstr>Introduction to Azure OpenAI Service</vt:lpstr>
      <vt:lpstr>What is generative AI?</vt:lpstr>
      <vt:lpstr>What is Azure OpenAI Service?</vt:lpstr>
      <vt:lpstr>Azure OpenAI model capabilities</vt:lpstr>
      <vt:lpstr>Responsible AI</vt:lpstr>
      <vt:lpstr>Knowledge check</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2023-01-25T18:45:39Z</dcterms:created>
  <dcterms:modified xsi:type="dcterms:W3CDTF">2023-05-16T15:58:23Z</dcterms:modified>
</cp:coreProperties>
</file>